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3"/>
  </p:notesMasterIdLst>
  <p:sldIdLst>
    <p:sldId id="256" r:id="rId2"/>
    <p:sldId id="295" r:id="rId3"/>
    <p:sldId id="315" r:id="rId4"/>
    <p:sldId id="261" r:id="rId5"/>
    <p:sldId id="302" r:id="rId6"/>
    <p:sldId id="296" r:id="rId7"/>
    <p:sldId id="297" r:id="rId8"/>
    <p:sldId id="298" r:id="rId9"/>
    <p:sldId id="304" r:id="rId10"/>
    <p:sldId id="308" r:id="rId11"/>
    <p:sldId id="306" r:id="rId12"/>
    <p:sldId id="309" r:id="rId13"/>
    <p:sldId id="310" r:id="rId14"/>
    <p:sldId id="311" r:id="rId15"/>
    <p:sldId id="300" r:id="rId16"/>
    <p:sldId id="312" r:id="rId17"/>
    <p:sldId id="314" r:id="rId18"/>
    <p:sldId id="265" r:id="rId19"/>
    <p:sldId id="268" r:id="rId20"/>
    <p:sldId id="269" r:id="rId21"/>
    <p:sldId id="278" r:id="rId22"/>
  </p:sldIdLst>
  <p:sldSz cx="9144000" cy="5143500" type="screen16x9"/>
  <p:notesSz cx="6858000" cy="9144000"/>
  <p:embeddedFontLst>
    <p:embeddedFont>
      <p:font typeface="Dosis" panose="020B0604020202020204" charset="0"/>
      <p:regular r:id="rId24"/>
      <p:bold r:id="rId25"/>
    </p:embeddedFont>
    <p:embeddedFont>
      <p:font typeface="Abadi MT Condensed Light" panose="020B0604020202020204" charset="0"/>
      <p:regular r:id="rId26"/>
    </p:embeddedFont>
    <p:embeddedFont>
      <p:font typeface="Titillium Web" panose="020B0604020202020204" charset="0"/>
      <p:regular r:id="rId27"/>
      <p:bold r:id="rId28"/>
      <p:italic r:id="rId29"/>
      <p:boldItalic r:id="rId30"/>
    </p:embeddedFont>
    <p:embeddedFont>
      <p:font typeface="Roboto"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4C2505-01C8-2EEE-92BC-02B764BAF450}" v="283" dt="2022-06-20T21:51:36.907"/>
    <p1510:client id="{5E8A9873-B8B7-5BAC-D647-EB581156B123}" v="870" dt="2022-06-21T00:59:04.879"/>
    <p1510:client id="{81255BAA-A022-DCA4-F385-87FF91C7929B}" v="2" dt="2022-06-21T01:16:56.045"/>
    <p1510:client id="{8C7BFFAB-A01F-F1D6-EFCF-5B8D7A066BD8}" v="22" dt="2022-06-20T21:28:19.922"/>
    <p1510:client id="{D119D905-E602-A24B-1760-FDAAD40CB292}" v="575" dt="2022-06-21T00:47:54.567"/>
    <p1510:client id="{D9714F9A-D244-813A-5C83-5CBFDB9DC909}" v="766" dt="2022-06-20T22:22:05.377"/>
  </p1510:revLst>
</p1510:revInfo>
</file>

<file path=ppt/tableStyles.xml><?xml version="1.0" encoding="utf-8"?>
<a:tblStyleLst xmlns:a="http://schemas.openxmlformats.org/drawingml/2006/main" def="{AF57B9CE-27B7-45A4-9341-B09BDB51A24E}">
  <a:tblStyle styleId="{AF57B9CE-27B7-45A4-9341-B09BDB51A2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91BD0C-065F-43EE-8344-79AE29CD5F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2830788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353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4790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795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01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174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76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836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980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919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273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5504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7868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034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954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1025" y="-11025"/>
            <a:ext cx="9144000" cy="5143500"/>
          </a:xfrm>
          <a:prstGeom prst="rect">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p:nvPr/>
        </p:nvSpPr>
        <p:spPr>
          <a:xfrm flipH="1">
            <a:off x="1028475" y="4166400"/>
            <a:ext cx="8369700" cy="2280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5"/>
        <p:cNvGrpSpPr/>
        <p:nvPr/>
      </p:nvGrpSpPr>
      <p:grpSpPr>
        <a:xfrm>
          <a:off x="0" y="0"/>
          <a:ext cx="0" cy="0"/>
          <a:chOff x="0" y="0"/>
          <a:chExt cx="0" cy="0"/>
        </a:xfrm>
      </p:grpSpPr>
      <p:sp>
        <p:nvSpPr>
          <p:cNvPr id="16" name="Google Shape;16;p3"/>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418950" y="4394400"/>
            <a:ext cx="8172300" cy="7491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8" name="Google Shape;18;p3"/>
          <p:cNvSpPr/>
          <p:nvPr/>
        </p:nvSpPr>
        <p:spPr>
          <a:xfrm flipH="1">
            <a:off x="1028475" y="4166400"/>
            <a:ext cx="8369700" cy="2280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ctrTitle"/>
          </p:nvPr>
        </p:nvSpPr>
        <p:spPr>
          <a:xfrm>
            <a:off x="1028475" y="2345350"/>
            <a:ext cx="522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 name="Google Shape;20;p3"/>
          <p:cNvSpPr txBox="1">
            <a:spLocks noGrp="1"/>
          </p:cNvSpPr>
          <p:nvPr>
            <p:ph type="subTitle" idx="1"/>
          </p:nvPr>
        </p:nvSpPr>
        <p:spPr>
          <a:xfrm>
            <a:off x="1028475" y="3449650"/>
            <a:ext cx="5220000" cy="57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903537" y="-38100"/>
            <a:ext cx="10524355" cy="5214650"/>
            <a:chOff x="-903537" y="-38100"/>
            <a:chExt cx="10524355" cy="5214650"/>
          </a:xfrm>
        </p:grpSpPr>
        <p:sp>
          <p:nvSpPr>
            <p:cNvPr id="32" name="Google Shape;32;p5"/>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33" name="Google Shape;33;p5"/>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p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0" name="Google Shape;40;p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grpSp>
        <p:nvGrpSpPr>
          <p:cNvPr id="67" name="Google Shape;67;p8"/>
          <p:cNvGrpSpPr/>
          <p:nvPr/>
        </p:nvGrpSpPr>
        <p:grpSpPr>
          <a:xfrm>
            <a:off x="-903537" y="-38100"/>
            <a:ext cx="10524355" cy="5214650"/>
            <a:chOff x="-903537" y="-38100"/>
            <a:chExt cx="10524355" cy="5214650"/>
          </a:xfrm>
        </p:grpSpPr>
        <p:sp>
          <p:nvSpPr>
            <p:cNvPr id="68" name="Google Shape;68;p8"/>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69" name="Google Shape;69;p8"/>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75" name="Google Shape;75;p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background">
  <p:cSld name="TITLE_ONLY_1">
    <p:spTree>
      <p:nvGrpSpPr>
        <p:cNvPr id="1" name="Shape 76"/>
        <p:cNvGrpSpPr/>
        <p:nvPr/>
      </p:nvGrpSpPr>
      <p:grpSpPr>
        <a:xfrm>
          <a:off x="0" y="0"/>
          <a:ext cx="0" cy="0"/>
          <a:chOff x="0" y="0"/>
          <a:chExt cx="0" cy="0"/>
        </a:xfrm>
      </p:grpSpPr>
      <p:sp>
        <p:nvSpPr>
          <p:cNvPr id="77" name="Google Shape;77;p9"/>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rgbClr val="FFFFFF">
              <a:alpha val="17690"/>
            </a:srgbClr>
          </a:solidFill>
          <a:ln>
            <a:noFill/>
          </a:ln>
        </p:spPr>
      </p:sp>
      <p:sp>
        <p:nvSpPr>
          <p:cNvPr id="78" name="Google Shape;78;p9"/>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flipH="1">
            <a:off x="472134" y="-9525"/>
            <a:ext cx="518400" cy="749100"/>
          </a:xfrm>
          <a:prstGeom prst="parallelogram">
            <a:avLst>
              <a:gd name="adj" fmla="val 7500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flipH="1">
            <a:off x="742953" y="272850"/>
            <a:ext cx="7505700" cy="749100"/>
          </a:xfrm>
          <a:prstGeom prst="parallelogram">
            <a:avLst>
              <a:gd name="adj" fmla="val 51542"/>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4" name="Google Shape;84;p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1"/>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95" name="Google Shape;95;p11"/>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inverted">
  <p:cSld name="BLANK_1">
    <p:bg>
      <p:bgPr>
        <a:solidFill>
          <a:schemeClr val="dk1"/>
        </a:solidFill>
        <a:effectLst/>
      </p:bgPr>
    </p:bg>
    <p:spTree>
      <p:nvGrpSpPr>
        <p:cNvPr id="1" name="Shape 99"/>
        <p:cNvGrpSpPr/>
        <p:nvPr/>
      </p:nvGrpSpPr>
      <p:grpSpPr>
        <a:xfrm>
          <a:off x="0" y="0"/>
          <a:ext cx="0" cy="0"/>
          <a:chOff x="0" y="0"/>
          <a:chExt cx="0" cy="0"/>
        </a:xfrm>
      </p:grpSpPr>
      <p:sp>
        <p:nvSpPr>
          <p:cNvPr id="100" name="Google Shape;100;p12"/>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903537" y="-17561"/>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flipH="1">
            <a:off x="472134" y="-9525"/>
            <a:ext cx="518400" cy="749100"/>
          </a:xfrm>
          <a:prstGeom prst="parallelogram">
            <a:avLst>
              <a:gd name="adj" fmla="val 750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chemeClr val="lt1"/>
                </a:solidFill>
                <a:latin typeface="Roboto"/>
                <a:ea typeface="Roboto"/>
                <a:cs typeface="Roboto"/>
                <a:sym typeface="Roboto"/>
              </a:defRPr>
            </a:lvl1pPr>
            <a:lvl2pPr lvl="1" algn="ctr">
              <a:buNone/>
              <a:defRPr sz="1300" b="1">
                <a:solidFill>
                  <a:schemeClr val="lt1"/>
                </a:solidFill>
                <a:latin typeface="Roboto"/>
                <a:ea typeface="Roboto"/>
                <a:cs typeface="Roboto"/>
                <a:sym typeface="Roboto"/>
              </a:defRPr>
            </a:lvl2pPr>
            <a:lvl3pPr lvl="2" algn="ctr">
              <a:buNone/>
              <a:defRPr sz="1300" b="1">
                <a:solidFill>
                  <a:schemeClr val="lt1"/>
                </a:solidFill>
                <a:latin typeface="Roboto"/>
                <a:ea typeface="Roboto"/>
                <a:cs typeface="Roboto"/>
                <a:sym typeface="Roboto"/>
              </a:defRPr>
            </a:lvl3pPr>
            <a:lvl4pPr lvl="3" algn="ctr">
              <a:buNone/>
              <a:defRPr sz="1300" b="1">
                <a:solidFill>
                  <a:schemeClr val="lt1"/>
                </a:solidFill>
                <a:latin typeface="Roboto"/>
                <a:ea typeface="Roboto"/>
                <a:cs typeface="Roboto"/>
                <a:sym typeface="Roboto"/>
              </a:defRPr>
            </a:lvl4pPr>
            <a:lvl5pPr lvl="4" algn="ctr">
              <a:buNone/>
              <a:defRPr sz="1300" b="1">
                <a:solidFill>
                  <a:schemeClr val="lt1"/>
                </a:solidFill>
                <a:latin typeface="Roboto"/>
                <a:ea typeface="Roboto"/>
                <a:cs typeface="Roboto"/>
                <a:sym typeface="Roboto"/>
              </a:defRPr>
            </a:lvl5pPr>
            <a:lvl6pPr lvl="5" algn="ctr">
              <a:buNone/>
              <a:defRPr sz="1300" b="1">
                <a:solidFill>
                  <a:schemeClr val="lt1"/>
                </a:solidFill>
                <a:latin typeface="Roboto"/>
                <a:ea typeface="Roboto"/>
                <a:cs typeface="Roboto"/>
                <a:sym typeface="Roboto"/>
              </a:defRPr>
            </a:lvl6pPr>
            <a:lvl7pPr lvl="6" algn="ctr">
              <a:buNone/>
              <a:defRPr sz="1300" b="1">
                <a:solidFill>
                  <a:schemeClr val="lt1"/>
                </a:solidFill>
                <a:latin typeface="Roboto"/>
                <a:ea typeface="Roboto"/>
                <a:cs typeface="Roboto"/>
                <a:sym typeface="Roboto"/>
              </a:defRPr>
            </a:lvl7pPr>
            <a:lvl8pPr lvl="7" algn="ctr">
              <a:buNone/>
              <a:defRPr sz="1300" b="1">
                <a:solidFill>
                  <a:schemeClr val="lt1"/>
                </a:solidFill>
                <a:latin typeface="Roboto"/>
                <a:ea typeface="Roboto"/>
                <a:cs typeface="Roboto"/>
                <a:sym typeface="Roboto"/>
              </a:defRPr>
            </a:lvl8pPr>
            <a:lvl9pPr lvl="8" algn="ctr">
              <a:buNone/>
              <a:defRPr sz="1300" b="1">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7" r:id="rId6"/>
    <p:sldLayoutId id="214748365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ata.cityofnewyork.us/Public-Safety/NYPD-Arrest-Data-Year-to-Date-/uip8-fykc"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3"/>
          <p:cNvSpPr txBox="1">
            <a:spLocks noGrp="1"/>
          </p:cNvSpPr>
          <p:nvPr>
            <p:ph type="ctrTitle"/>
          </p:nvPr>
        </p:nvSpPr>
        <p:spPr>
          <a:xfrm>
            <a:off x="904907" y="420130"/>
            <a:ext cx="5238600" cy="247128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a:solidFill>
                  <a:schemeClr val="bg2">
                    <a:lumMod val="40000"/>
                    <a:lumOff val="60000"/>
                  </a:schemeClr>
                </a:solidFill>
                <a:latin typeface="Abadi MT Condensed Light" panose="020B0306030101010103" pitchFamily="34" charset="77"/>
              </a:rPr>
              <a:t>CRIME RATE NYPD PREDICTION </a:t>
            </a:r>
            <a:br>
              <a:rPr lang="en" sz="4400">
                <a:solidFill>
                  <a:schemeClr val="bg2">
                    <a:lumMod val="40000"/>
                    <a:lumOff val="60000"/>
                  </a:schemeClr>
                </a:solidFill>
                <a:latin typeface="Abadi MT Condensed Light" panose="020B0306030101010103" pitchFamily="34" charset="77"/>
              </a:rPr>
            </a:br>
            <a:r>
              <a:rPr lang="en" sz="4400">
                <a:solidFill>
                  <a:schemeClr val="bg2">
                    <a:lumMod val="40000"/>
                    <a:lumOff val="60000"/>
                  </a:schemeClr>
                </a:solidFill>
                <a:latin typeface="Abadi MT Condensed Light" panose="020B0306030101010103" pitchFamily="34" charset="77"/>
              </a:rPr>
              <a:t>DATA</a:t>
            </a:r>
            <a:endParaRPr sz="4400">
              <a:solidFill>
                <a:schemeClr val="bg2">
                  <a:lumMod val="40000"/>
                  <a:lumOff val="60000"/>
                </a:schemeClr>
              </a:solidFill>
              <a:latin typeface="Abadi MT Condensed Light" panose="020B0306030101010103" pitchFamily="34" charset="77"/>
            </a:endParaRPr>
          </a:p>
        </p:txBody>
      </p:sp>
      <p:sp>
        <p:nvSpPr>
          <p:cNvPr id="2" name="TextBox 1">
            <a:extLst>
              <a:ext uri="{FF2B5EF4-FFF2-40B4-BE49-F238E27FC236}">
                <a16:creationId xmlns="" xmlns:a16="http://schemas.microsoft.com/office/drawing/2014/main" id="{5D14C2D1-9471-3B57-AF8C-92E6406029AF}"/>
              </a:ext>
            </a:extLst>
          </p:cNvPr>
          <p:cNvSpPr txBox="1"/>
          <p:nvPr/>
        </p:nvSpPr>
        <p:spPr>
          <a:xfrm>
            <a:off x="7220695" y="4121074"/>
            <a:ext cx="1985320" cy="307777"/>
          </a:xfrm>
          <a:prstGeom prst="rect">
            <a:avLst/>
          </a:prstGeom>
          <a:noFill/>
        </p:spPr>
        <p:txBody>
          <a:bodyPr wrap="square" rtlCol="0">
            <a:spAutoFit/>
          </a:bodyPr>
          <a:lstStyle/>
          <a:p>
            <a:r>
              <a:rPr lang="en-US" i="1">
                <a:solidFill>
                  <a:schemeClr val="tx1"/>
                </a:solidFill>
                <a:latin typeface="Titillium Web" pitchFamily="2" charset="77"/>
              </a:rPr>
              <a:t>IE 7275 – Data Mining</a:t>
            </a:r>
          </a:p>
        </p:txBody>
      </p:sp>
      <p:sp>
        <p:nvSpPr>
          <p:cNvPr id="3" name="TextBox 2">
            <a:extLst>
              <a:ext uri="{FF2B5EF4-FFF2-40B4-BE49-F238E27FC236}">
                <a16:creationId xmlns="" xmlns:a16="http://schemas.microsoft.com/office/drawing/2014/main" id="{A00A57B2-AAE6-3769-E149-D1A683D7C1AB}"/>
              </a:ext>
            </a:extLst>
          </p:cNvPr>
          <p:cNvSpPr txBox="1"/>
          <p:nvPr/>
        </p:nvSpPr>
        <p:spPr>
          <a:xfrm>
            <a:off x="7239589" y="2513380"/>
            <a:ext cx="1426373"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500">
                <a:solidFill>
                  <a:schemeClr val="tx1"/>
                </a:solidFill>
                <a:latin typeface="Dosis"/>
              </a:rPr>
              <a:t>GROUP 14</a:t>
            </a:r>
            <a:endParaRPr lang="en-US" sz="2500">
              <a:solidFill>
                <a:schemeClr val="tx1"/>
              </a:solidFill>
              <a:latin typeface="Dosis"/>
            </a:endParaRPr>
          </a:p>
        </p:txBody>
      </p:sp>
      <p:sp>
        <p:nvSpPr>
          <p:cNvPr id="4" name="TextBox 3">
            <a:extLst>
              <a:ext uri="{FF2B5EF4-FFF2-40B4-BE49-F238E27FC236}">
                <a16:creationId xmlns="" xmlns:a16="http://schemas.microsoft.com/office/drawing/2014/main" id="{6B0651F2-4C87-BC86-DD88-E34083D43588}"/>
              </a:ext>
            </a:extLst>
          </p:cNvPr>
          <p:cNvSpPr txBox="1"/>
          <p:nvPr/>
        </p:nvSpPr>
        <p:spPr>
          <a:xfrm>
            <a:off x="6878424" y="2989848"/>
            <a:ext cx="232906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ts val="600"/>
              </a:spcBef>
            </a:pPr>
            <a:r>
              <a:rPr lang="en-US" sz="1800">
                <a:solidFill>
                  <a:schemeClr val="bg1"/>
                </a:solidFill>
              </a:rPr>
              <a:t>Author Names:</a:t>
            </a:r>
          </a:p>
          <a:p>
            <a:pPr marL="342900" indent="-342900" algn="just">
              <a:spcBef>
                <a:spcPts val="600"/>
              </a:spcBef>
              <a:buFont typeface="Arial"/>
              <a:buChar char="•"/>
            </a:pPr>
            <a:r>
              <a:rPr lang="en-US" sz="1800">
                <a:solidFill>
                  <a:schemeClr val="tx1"/>
                </a:solidFill>
              </a:rPr>
              <a:t>Mayur Mahanta</a:t>
            </a:r>
          </a:p>
          <a:p>
            <a:pPr marL="342900" indent="-342900" algn="just">
              <a:spcBef>
                <a:spcPts val="600"/>
              </a:spcBef>
              <a:buFont typeface="Arial"/>
              <a:buChar char="•"/>
            </a:pPr>
            <a:r>
              <a:rPr lang="en-US" sz="1800">
                <a:solidFill>
                  <a:schemeClr val="tx1"/>
                </a:solidFill>
              </a:rPr>
              <a:t>Aniket </a:t>
            </a:r>
            <a:r>
              <a:rPr lang="en-US" sz="1800" err="1">
                <a:solidFill>
                  <a:schemeClr val="tx1"/>
                </a:solidFill>
              </a:rPr>
              <a:t>Sakharkar</a:t>
            </a:r>
            <a:endParaRPr lang="en-US" sz="1800">
              <a:solidFill>
                <a:schemeClr val="tx1"/>
              </a:solidFill>
            </a:endParaRPr>
          </a:p>
        </p:txBody>
      </p:sp>
      <p:sp>
        <p:nvSpPr>
          <p:cNvPr id="6" name="TextBox 5">
            <a:extLst>
              <a:ext uri="{FF2B5EF4-FFF2-40B4-BE49-F238E27FC236}">
                <a16:creationId xmlns="" xmlns:a16="http://schemas.microsoft.com/office/drawing/2014/main" id="{2D5D98A2-440E-75F2-71E0-9525AD5CAEE5}"/>
              </a:ext>
            </a:extLst>
          </p:cNvPr>
          <p:cNvSpPr txBox="1"/>
          <p:nvPr/>
        </p:nvSpPr>
        <p:spPr>
          <a:xfrm>
            <a:off x="195883" y="233156"/>
            <a:ext cx="2045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chemeClr val="bg1"/>
                </a:solidFill>
              </a:rPr>
              <a:t>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DD7981-3C6B-0062-0B7E-5FB08B29F2E1}"/>
              </a:ext>
            </a:extLst>
          </p:cNvPr>
          <p:cNvSpPr>
            <a:spLocks noGrp="1"/>
          </p:cNvSpPr>
          <p:nvPr>
            <p:ph type="title"/>
          </p:nvPr>
        </p:nvSpPr>
        <p:spPr/>
        <p:txBody>
          <a:bodyPr/>
          <a:lstStyle/>
          <a:p>
            <a:r>
              <a:rPr lang="en-US" sz="2000"/>
              <a:t>Exploratory Data Analysis – Numeric Variables – Correlation Analysis</a:t>
            </a:r>
          </a:p>
        </p:txBody>
      </p:sp>
      <p:sp>
        <p:nvSpPr>
          <p:cNvPr id="3" name="Slide Number Placeholder 2">
            <a:extLst>
              <a:ext uri="{FF2B5EF4-FFF2-40B4-BE49-F238E27FC236}">
                <a16:creationId xmlns="" xmlns:a16="http://schemas.microsoft.com/office/drawing/2014/main" id="{C5B4B2AB-EB4F-3100-2D9D-79DC565E8E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z="1200" dirty="0"/>
              <a:t>10</a:t>
            </a:fld>
            <a:endParaRPr lang="en" sz="1200"/>
          </a:p>
        </p:txBody>
      </p:sp>
      <p:pic>
        <p:nvPicPr>
          <p:cNvPr id="4" name="Picture 4" descr="Timeline, treemap chart&#10;&#10;Description automatically generated">
            <a:extLst>
              <a:ext uri="{FF2B5EF4-FFF2-40B4-BE49-F238E27FC236}">
                <a16:creationId xmlns="" xmlns:a16="http://schemas.microsoft.com/office/drawing/2014/main" id="{25BD0F79-30F7-3B8D-96D3-5FC8AD720EBB}"/>
              </a:ext>
            </a:extLst>
          </p:cNvPr>
          <p:cNvPicPr>
            <a:picLocks noChangeAspect="1"/>
          </p:cNvPicPr>
          <p:nvPr/>
        </p:nvPicPr>
        <p:blipFill>
          <a:blip r:embed="rId2"/>
          <a:stretch>
            <a:fillRect/>
          </a:stretch>
        </p:blipFill>
        <p:spPr>
          <a:xfrm>
            <a:off x="4512" y="1118035"/>
            <a:ext cx="9142495" cy="3824837"/>
          </a:xfrm>
          <a:prstGeom prst="rect">
            <a:avLst/>
          </a:prstGeom>
        </p:spPr>
      </p:pic>
    </p:spTree>
    <p:extLst>
      <p:ext uri="{BB962C8B-B14F-4D97-AF65-F5344CB8AC3E}">
        <p14:creationId xmlns:p14="http://schemas.microsoft.com/office/powerpoint/2010/main" val="24693561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4FC5E5-51AB-3F81-6C29-7181C8FADDCB}"/>
              </a:ext>
            </a:extLst>
          </p:cNvPr>
          <p:cNvSpPr>
            <a:spLocks noGrp="1"/>
          </p:cNvSpPr>
          <p:nvPr>
            <p:ph type="title"/>
          </p:nvPr>
        </p:nvSpPr>
        <p:spPr/>
        <p:txBody>
          <a:bodyPr/>
          <a:lstStyle/>
          <a:p>
            <a:r>
              <a:rPr lang="en-US" sz="2000"/>
              <a:t>Exploratory Analysis = Scatter Matrix plot after applying PCA</a:t>
            </a:r>
          </a:p>
        </p:txBody>
      </p:sp>
      <p:sp>
        <p:nvSpPr>
          <p:cNvPr id="3" name="Slide Number Placeholder 2">
            <a:extLst>
              <a:ext uri="{FF2B5EF4-FFF2-40B4-BE49-F238E27FC236}">
                <a16:creationId xmlns="" xmlns:a16="http://schemas.microsoft.com/office/drawing/2014/main" id="{754457B5-475A-9085-65C9-34702AED06E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z="1200" dirty="0"/>
              <a:t>11</a:t>
            </a:fld>
            <a:endParaRPr lang="en" sz="1200"/>
          </a:p>
        </p:txBody>
      </p:sp>
      <p:pic>
        <p:nvPicPr>
          <p:cNvPr id="4" name="Picture 4" descr="A picture containing building, tiled&#10;&#10;Description automatically generated">
            <a:extLst>
              <a:ext uri="{FF2B5EF4-FFF2-40B4-BE49-F238E27FC236}">
                <a16:creationId xmlns="" xmlns:a16="http://schemas.microsoft.com/office/drawing/2014/main" id="{3B71D94E-6D58-5B21-1BF8-9F06DE97B51E}"/>
              </a:ext>
            </a:extLst>
          </p:cNvPr>
          <p:cNvPicPr>
            <a:picLocks noChangeAspect="1"/>
          </p:cNvPicPr>
          <p:nvPr/>
        </p:nvPicPr>
        <p:blipFill>
          <a:blip r:embed="rId2"/>
          <a:stretch>
            <a:fillRect/>
          </a:stretch>
        </p:blipFill>
        <p:spPr>
          <a:xfrm>
            <a:off x="42110" y="1102395"/>
            <a:ext cx="9067299" cy="3811001"/>
          </a:xfrm>
          <a:prstGeom prst="rect">
            <a:avLst/>
          </a:prstGeom>
        </p:spPr>
      </p:pic>
    </p:spTree>
    <p:extLst>
      <p:ext uri="{BB962C8B-B14F-4D97-AF65-F5344CB8AC3E}">
        <p14:creationId xmlns:p14="http://schemas.microsoft.com/office/powerpoint/2010/main" val="8441759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8A77FA-BB42-6C47-A389-5073C8400F01}"/>
              </a:ext>
            </a:extLst>
          </p:cNvPr>
          <p:cNvSpPr>
            <a:spLocks noGrp="1"/>
          </p:cNvSpPr>
          <p:nvPr>
            <p:ph type="title"/>
          </p:nvPr>
        </p:nvSpPr>
        <p:spPr/>
        <p:txBody>
          <a:bodyPr/>
          <a:lstStyle/>
          <a:p>
            <a:r>
              <a:rPr lang="en-US"/>
              <a:t>Exploratory Analysis – Numeric – Multivariate Analysis</a:t>
            </a:r>
          </a:p>
        </p:txBody>
      </p:sp>
      <p:sp>
        <p:nvSpPr>
          <p:cNvPr id="3" name="Slide Number Placeholder 2">
            <a:extLst>
              <a:ext uri="{FF2B5EF4-FFF2-40B4-BE49-F238E27FC236}">
                <a16:creationId xmlns="" xmlns:a16="http://schemas.microsoft.com/office/drawing/2014/main" id="{77C9FC47-E4E4-8D71-9B0F-CB1E8CFE02D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z="1200" dirty="0"/>
              <a:t>12</a:t>
            </a:fld>
            <a:endParaRPr lang="en" sz="1200"/>
          </a:p>
        </p:txBody>
      </p:sp>
      <p:pic>
        <p:nvPicPr>
          <p:cNvPr id="4" name="Picture 4" descr="Chart, box and whisker chart&#10;&#10;Description automatically generated">
            <a:extLst>
              <a:ext uri="{FF2B5EF4-FFF2-40B4-BE49-F238E27FC236}">
                <a16:creationId xmlns="" xmlns:a16="http://schemas.microsoft.com/office/drawing/2014/main" id="{BD0E24A0-4F51-4BA8-011E-52C172AACE02}"/>
              </a:ext>
            </a:extLst>
          </p:cNvPr>
          <p:cNvPicPr>
            <a:picLocks noChangeAspect="1"/>
          </p:cNvPicPr>
          <p:nvPr/>
        </p:nvPicPr>
        <p:blipFill>
          <a:blip r:embed="rId2"/>
          <a:stretch>
            <a:fillRect/>
          </a:stretch>
        </p:blipFill>
        <p:spPr>
          <a:xfrm>
            <a:off x="4513" y="1024530"/>
            <a:ext cx="9142494" cy="3996809"/>
          </a:xfrm>
          <a:prstGeom prst="rect">
            <a:avLst/>
          </a:prstGeom>
        </p:spPr>
      </p:pic>
    </p:spTree>
    <p:extLst>
      <p:ext uri="{BB962C8B-B14F-4D97-AF65-F5344CB8AC3E}">
        <p14:creationId xmlns:p14="http://schemas.microsoft.com/office/powerpoint/2010/main" val="25620238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EDFE86-2DA6-93FF-6DBD-7006FD84CABD}"/>
              </a:ext>
            </a:extLst>
          </p:cNvPr>
          <p:cNvSpPr>
            <a:spLocks noGrp="1"/>
          </p:cNvSpPr>
          <p:nvPr>
            <p:ph type="title"/>
          </p:nvPr>
        </p:nvSpPr>
        <p:spPr/>
        <p:txBody>
          <a:bodyPr/>
          <a:lstStyle/>
          <a:p>
            <a:r>
              <a:rPr lang="en-US"/>
              <a:t>Exploratory Analysis - Pie Chart </a:t>
            </a:r>
          </a:p>
        </p:txBody>
      </p:sp>
      <p:sp>
        <p:nvSpPr>
          <p:cNvPr id="3" name="Slide Number Placeholder 2">
            <a:extLst>
              <a:ext uri="{FF2B5EF4-FFF2-40B4-BE49-F238E27FC236}">
                <a16:creationId xmlns="" xmlns:a16="http://schemas.microsoft.com/office/drawing/2014/main" id="{F3DDCFB9-FF98-6B62-46B9-09F21A65D6A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z="1200" dirty="0"/>
              <a:t>13</a:t>
            </a:fld>
            <a:endParaRPr lang="en" sz="1200"/>
          </a:p>
        </p:txBody>
      </p:sp>
      <p:pic>
        <p:nvPicPr>
          <p:cNvPr id="4" name="Picture 4" descr="Chart, pie chart&#10;&#10;Description automatically generated">
            <a:extLst>
              <a:ext uri="{FF2B5EF4-FFF2-40B4-BE49-F238E27FC236}">
                <a16:creationId xmlns="" xmlns:a16="http://schemas.microsoft.com/office/drawing/2014/main" id="{C5B97D31-28CB-A33C-400C-6AFFD9391EC5}"/>
              </a:ext>
            </a:extLst>
          </p:cNvPr>
          <p:cNvPicPr>
            <a:picLocks noChangeAspect="1"/>
          </p:cNvPicPr>
          <p:nvPr/>
        </p:nvPicPr>
        <p:blipFill>
          <a:blip r:embed="rId2"/>
          <a:stretch>
            <a:fillRect/>
          </a:stretch>
        </p:blipFill>
        <p:spPr>
          <a:xfrm>
            <a:off x="297782" y="1212763"/>
            <a:ext cx="8593554" cy="3469948"/>
          </a:xfrm>
          <a:prstGeom prst="rect">
            <a:avLst/>
          </a:prstGeom>
        </p:spPr>
      </p:pic>
    </p:spTree>
    <p:extLst>
      <p:ext uri="{BB962C8B-B14F-4D97-AF65-F5344CB8AC3E}">
        <p14:creationId xmlns:p14="http://schemas.microsoft.com/office/powerpoint/2010/main" val="798946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45A459-4DD7-CED4-262E-A7C45FDF1648}"/>
              </a:ext>
            </a:extLst>
          </p:cNvPr>
          <p:cNvSpPr>
            <a:spLocks noGrp="1"/>
          </p:cNvSpPr>
          <p:nvPr>
            <p:ph type="title"/>
          </p:nvPr>
        </p:nvSpPr>
        <p:spPr/>
        <p:txBody>
          <a:bodyPr/>
          <a:lstStyle/>
          <a:p>
            <a:r>
              <a:rPr lang="en-US"/>
              <a:t>Exploratory Analysis - Scatter Map Box</a:t>
            </a:r>
          </a:p>
        </p:txBody>
      </p:sp>
      <p:sp>
        <p:nvSpPr>
          <p:cNvPr id="3" name="Slide Number Placeholder 2">
            <a:extLst>
              <a:ext uri="{FF2B5EF4-FFF2-40B4-BE49-F238E27FC236}">
                <a16:creationId xmlns="" xmlns:a16="http://schemas.microsoft.com/office/drawing/2014/main" id="{4995E48C-4BA3-70FD-03AB-BA988F9BEB3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z="1200" dirty="0"/>
              <a:t>14</a:t>
            </a:fld>
            <a:endParaRPr lang="en" sz="1200"/>
          </a:p>
        </p:txBody>
      </p:sp>
      <p:pic>
        <p:nvPicPr>
          <p:cNvPr id="4" name="Picture 4" descr="Map&#10;&#10;Description automatically generated">
            <a:extLst>
              <a:ext uri="{FF2B5EF4-FFF2-40B4-BE49-F238E27FC236}">
                <a16:creationId xmlns="" xmlns:a16="http://schemas.microsoft.com/office/drawing/2014/main" id="{395619E5-6C00-181D-B3EB-4D0FCBD449F2}"/>
              </a:ext>
            </a:extLst>
          </p:cNvPr>
          <p:cNvPicPr>
            <a:picLocks noChangeAspect="1"/>
          </p:cNvPicPr>
          <p:nvPr/>
        </p:nvPicPr>
        <p:blipFill>
          <a:blip r:embed="rId2"/>
          <a:stretch>
            <a:fillRect/>
          </a:stretch>
        </p:blipFill>
        <p:spPr>
          <a:xfrm>
            <a:off x="197257" y="1128303"/>
            <a:ext cx="8651109" cy="3615577"/>
          </a:xfrm>
          <a:prstGeom prst="rect">
            <a:avLst/>
          </a:prstGeom>
        </p:spPr>
      </p:pic>
    </p:spTree>
    <p:extLst>
      <p:ext uri="{BB962C8B-B14F-4D97-AF65-F5344CB8AC3E}">
        <p14:creationId xmlns:p14="http://schemas.microsoft.com/office/powerpoint/2010/main" val="15280166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txBox="1">
            <a:spLocks noGrp="1"/>
          </p:cNvSpPr>
          <p:nvPr>
            <p:ph type="ctrTitle" idx="4294967295"/>
          </p:nvPr>
        </p:nvSpPr>
        <p:spPr>
          <a:xfrm>
            <a:off x="596139" y="-37272"/>
            <a:ext cx="7761579" cy="648999"/>
          </a:xfrm>
          <a:prstGeom prst="rect">
            <a:avLst/>
          </a:prstGeom>
        </p:spPr>
        <p:txBody>
          <a:bodyPr spcFirstLastPara="1" wrap="square" lIns="91425" tIns="91425" rIns="91425" bIns="91425" anchor="ctr" anchorCtr="0">
            <a:noAutofit/>
          </a:bodyPr>
          <a:lstStyle/>
          <a:p>
            <a:pPr algn="ctr"/>
            <a:r>
              <a:rPr lang="en">
                <a:solidFill>
                  <a:srgbClr val="FF8700"/>
                </a:solidFill>
              </a:rPr>
              <a:t>Dimension Reduction and Variable Selection</a:t>
            </a:r>
            <a:endParaRPr lang="en-US"/>
          </a:p>
        </p:txBody>
      </p:sp>
      <p:sp>
        <p:nvSpPr>
          <p:cNvPr id="125" name="Google Shape;125;p1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15</a:t>
            </a:fld>
            <a:endParaRPr lang="en-US" sz="1200"/>
          </a:p>
        </p:txBody>
      </p:sp>
      <p:sp>
        <p:nvSpPr>
          <p:cNvPr id="3" name="TextBox 2">
            <a:extLst>
              <a:ext uri="{FF2B5EF4-FFF2-40B4-BE49-F238E27FC236}">
                <a16:creationId xmlns="" xmlns:a16="http://schemas.microsoft.com/office/drawing/2014/main" id="{93D958D1-0FAE-56A8-86B1-1E2C9EDCD039}"/>
              </a:ext>
            </a:extLst>
          </p:cNvPr>
          <p:cNvSpPr txBox="1"/>
          <p:nvPr/>
        </p:nvSpPr>
        <p:spPr>
          <a:xfrm>
            <a:off x="958343" y="755240"/>
            <a:ext cx="7192729" cy="1815882"/>
          </a:xfrm>
          <a:prstGeom prst="rect">
            <a:avLst/>
          </a:prstGeom>
          <a:noFill/>
        </p:spPr>
        <p:txBody>
          <a:bodyPr wrap="square" lIns="91440" tIns="45720" rIns="91440" bIns="45720" rtlCol="0" anchor="t">
            <a:spAutoFit/>
          </a:bodyPr>
          <a:lstStyle/>
          <a:p>
            <a:pPr marL="285750" indent="-285750">
              <a:buClr>
                <a:schemeClr val="accent1"/>
              </a:buClr>
              <a:buFont typeface="Wingdings" panose="05000000000000000000" pitchFamily="2" charset="2"/>
              <a:buChar char="Ø"/>
            </a:pPr>
            <a:r>
              <a:rPr lang="en-US" dirty="0">
                <a:solidFill>
                  <a:schemeClr val="bg1"/>
                </a:solidFill>
              </a:rPr>
              <a:t>First, we have selected our target variable "AGE_GROUP" from the dataset.</a:t>
            </a:r>
          </a:p>
          <a:p>
            <a:pPr marL="285750" indent="-285750">
              <a:buClr>
                <a:schemeClr val="accent1"/>
              </a:buClr>
              <a:buFont typeface="Wingdings" panose="05000000000000000000" pitchFamily="2" charset="2"/>
              <a:buChar char="Ø"/>
            </a:pPr>
            <a:endParaRPr lang="en-US" dirty="0">
              <a:solidFill>
                <a:schemeClr val="bg1"/>
              </a:solidFill>
            </a:endParaRPr>
          </a:p>
          <a:p>
            <a:pPr marL="285750" indent="-285750">
              <a:buClr>
                <a:schemeClr val="accent1"/>
              </a:buClr>
              <a:buFont typeface="Wingdings" panose="05000000000000000000" pitchFamily="2" charset="2"/>
              <a:buChar char="Ø"/>
            </a:pPr>
            <a:r>
              <a:rPr lang="en-US" dirty="0">
                <a:solidFill>
                  <a:schemeClr val="bg1"/>
                </a:solidFill>
              </a:rPr>
              <a:t>After carefully observing the correlation relationship of each variable with the target variable in the correlation heat map, we have decided to drop 7 variables from the dataset. </a:t>
            </a:r>
          </a:p>
          <a:p>
            <a:pPr marL="285750" indent="-285750">
              <a:buClr>
                <a:schemeClr val="accent1"/>
              </a:buClr>
              <a:buFont typeface="Wingdings" panose="05000000000000000000" pitchFamily="2" charset="2"/>
              <a:buChar char="Ø"/>
            </a:pPr>
            <a:endParaRPr lang="en-US" dirty="0">
              <a:solidFill>
                <a:schemeClr val="bg1"/>
              </a:solidFill>
            </a:endParaRPr>
          </a:p>
          <a:p>
            <a:pPr marL="285750" indent="-285750">
              <a:buClr>
                <a:schemeClr val="accent1"/>
              </a:buClr>
              <a:buFont typeface="Wingdings" panose="05000000000000000000" pitchFamily="2" charset="2"/>
              <a:buChar char="Ø"/>
            </a:pPr>
            <a:r>
              <a:rPr lang="en-US" dirty="0">
                <a:solidFill>
                  <a:schemeClr val="bg1"/>
                </a:solidFill>
              </a:rPr>
              <a:t>These variables won't have an impact on the model performance or performance scores like accuracy, </a:t>
            </a:r>
            <a:r>
              <a:rPr lang="en-US" dirty="0" err="1">
                <a:solidFill>
                  <a:schemeClr val="bg1"/>
                </a:solidFill>
              </a:rPr>
              <a:t>rmse</a:t>
            </a:r>
            <a:r>
              <a:rPr lang="en-US" dirty="0">
                <a:solidFill>
                  <a:schemeClr val="bg1"/>
                </a:solidFill>
              </a:rPr>
              <a:t> etc., in the later part of the project. </a:t>
            </a:r>
          </a:p>
        </p:txBody>
      </p:sp>
      <p:pic>
        <p:nvPicPr>
          <p:cNvPr id="2" name="Picture 3" descr="Graphical user interface&#10;&#10;Description automatically generated">
            <a:extLst>
              <a:ext uri="{FF2B5EF4-FFF2-40B4-BE49-F238E27FC236}">
                <a16:creationId xmlns="" xmlns:a16="http://schemas.microsoft.com/office/drawing/2014/main" id="{E675D86D-8D36-07AC-C943-ED13647962CC}"/>
              </a:ext>
            </a:extLst>
          </p:cNvPr>
          <p:cNvPicPr>
            <a:picLocks noChangeAspect="1"/>
          </p:cNvPicPr>
          <p:nvPr/>
        </p:nvPicPr>
        <p:blipFill>
          <a:blip r:embed="rId3"/>
          <a:stretch>
            <a:fillRect/>
          </a:stretch>
        </p:blipFill>
        <p:spPr>
          <a:xfrm>
            <a:off x="64671" y="2836296"/>
            <a:ext cx="8984579" cy="1822406"/>
          </a:xfrm>
          <a:prstGeom prst="rect">
            <a:avLst/>
          </a:prstGeom>
        </p:spPr>
      </p:pic>
    </p:spTree>
    <p:extLst>
      <p:ext uri="{BB962C8B-B14F-4D97-AF65-F5344CB8AC3E}">
        <p14:creationId xmlns:p14="http://schemas.microsoft.com/office/powerpoint/2010/main" val="29366710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xfrm>
            <a:off x="1104900" y="193249"/>
            <a:ext cx="6724500" cy="749100"/>
          </a:xfrm>
          <a:prstGeom prst="rect">
            <a:avLst/>
          </a:prstGeom>
        </p:spPr>
        <p:txBody>
          <a:bodyPr spcFirstLastPara="1" wrap="square" lIns="91425" tIns="91425" rIns="91425" bIns="91425" anchor="ctr" anchorCtr="0">
            <a:noAutofit/>
          </a:bodyPr>
          <a:lstStyle/>
          <a:p>
            <a:r>
              <a:rPr lang="en" sz="1800"/>
              <a:t>Model Exploration and Model Selection</a:t>
            </a:r>
            <a:r>
              <a:rPr lang="en" sz="2000"/>
              <a:t/>
            </a:r>
            <a:br>
              <a:rPr lang="en" sz="2000"/>
            </a:br>
            <a:r>
              <a:rPr lang="en" sz="1800"/>
              <a:t>Model Building</a:t>
            </a:r>
            <a:endParaRPr lang="en-US" sz="1800"/>
          </a:p>
        </p:txBody>
      </p:sp>
      <p:sp>
        <p:nvSpPr>
          <p:cNvPr id="204" name="Google Shape;204;p24"/>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16</a:t>
            </a:fld>
            <a:endParaRPr lang="en-US" sz="1200"/>
          </a:p>
        </p:txBody>
      </p:sp>
      <p:sp>
        <p:nvSpPr>
          <p:cNvPr id="2" name="TextBox 1">
            <a:extLst>
              <a:ext uri="{FF2B5EF4-FFF2-40B4-BE49-F238E27FC236}">
                <a16:creationId xmlns="" xmlns:a16="http://schemas.microsoft.com/office/drawing/2014/main" id="{53719918-E987-C942-230F-2844BE53D060}"/>
              </a:ext>
            </a:extLst>
          </p:cNvPr>
          <p:cNvSpPr txBox="1"/>
          <p:nvPr/>
        </p:nvSpPr>
        <p:spPr>
          <a:xfrm>
            <a:off x="380171" y="943389"/>
            <a:ext cx="8383658"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a:t>
            </a:r>
            <a:r>
              <a:rPr lang="en-US" b="1" u="sng" err="1"/>
              <a:t>KNeighborsClassifier</a:t>
            </a:r>
            <a:r>
              <a:rPr lang="en-US"/>
              <a:t>: </a:t>
            </a:r>
            <a:r>
              <a:rPr lang="en-US" u="sng"/>
              <a:t>Key Idea</a:t>
            </a:r>
            <a:r>
              <a:rPr lang="en-US"/>
              <a:t>: a non-parametric model that uses similar records or K Nearest Neighbors to classify a new record from test data with a majority voting decision rule.</a:t>
            </a:r>
          </a:p>
          <a:p>
            <a:r>
              <a:rPr lang="en-US" u="sng"/>
              <a:t>Implementation</a:t>
            </a:r>
            <a:r>
              <a:rPr lang="en-US"/>
              <a:t>: </a:t>
            </a:r>
            <a:r>
              <a:rPr lang="en-US" err="1"/>
              <a:t>KNeighborsClassifier</a:t>
            </a:r>
            <a:r>
              <a:rPr lang="en-US"/>
              <a:t> was run over 80 iterations with an accuracy of 58%.</a:t>
            </a:r>
          </a:p>
          <a:p>
            <a:endParaRPr lang="en-US"/>
          </a:p>
          <a:p>
            <a:r>
              <a:rPr lang="en-US"/>
              <a:t>2. </a:t>
            </a:r>
            <a:r>
              <a:rPr lang="en-US" b="1" u="sng" err="1"/>
              <a:t>RandomForestClassifier</a:t>
            </a:r>
            <a:r>
              <a:rPr lang="en-US"/>
              <a:t>: </a:t>
            </a:r>
            <a:r>
              <a:rPr lang="en-US" u="sng"/>
              <a:t>Key Idea</a:t>
            </a:r>
            <a:r>
              <a:rPr lang="en-US"/>
              <a:t>: Random forest is a versatile, easy-to-use machine learning algorithm that, in most cases, gives excellent results even without hyper-parameter tuning. </a:t>
            </a:r>
          </a:p>
          <a:p>
            <a:r>
              <a:rPr lang="en-US" u="sng"/>
              <a:t>Implementation</a:t>
            </a:r>
            <a:r>
              <a:rPr lang="en-US"/>
              <a:t>: </a:t>
            </a:r>
            <a:r>
              <a:rPr lang="en-US" err="1"/>
              <a:t>RandomForestClassifier</a:t>
            </a:r>
            <a:r>
              <a:rPr lang="en-US"/>
              <a:t> was run over taking 180 estimators with an accuracy of 59%</a:t>
            </a:r>
          </a:p>
          <a:p>
            <a:endParaRPr lang="en-US"/>
          </a:p>
          <a:p>
            <a:r>
              <a:rPr lang="en-US"/>
              <a:t>3. </a:t>
            </a:r>
            <a:r>
              <a:rPr lang="en-US" b="1" u="sng" err="1"/>
              <a:t>MLPClassifier</a:t>
            </a:r>
            <a:r>
              <a:rPr lang="en-US"/>
              <a:t>: </a:t>
            </a:r>
            <a:r>
              <a:rPr lang="en-US" u="sng"/>
              <a:t>Key Idea:</a:t>
            </a:r>
            <a:r>
              <a:rPr lang="en-US"/>
              <a:t> Unlike other classification methods such as Support Vectors, MLPClassifier performs classification using an underlying Neural Network. </a:t>
            </a:r>
          </a:p>
          <a:p>
            <a:r>
              <a:rPr lang="en-US" u="sng"/>
              <a:t>Implementation</a:t>
            </a:r>
            <a:r>
              <a:rPr lang="en-US"/>
              <a:t>: The classification model was executed resulting in an accuracy of 57.96%.</a:t>
            </a:r>
          </a:p>
          <a:p>
            <a:endParaRPr lang="en-US"/>
          </a:p>
          <a:p>
            <a:r>
              <a:rPr lang="en-US"/>
              <a:t>4. </a:t>
            </a:r>
            <a:r>
              <a:rPr lang="en-US" b="1" u="sng" err="1"/>
              <a:t>LogisticRegression</a:t>
            </a:r>
            <a:r>
              <a:rPr lang="en-US"/>
              <a:t>: </a:t>
            </a:r>
            <a:r>
              <a:rPr lang="en-US" u="sng"/>
              <a:t>Key Idea</a:t>
            </a:r>
            <a:r>
              <a:rPr lang="en-US"/>
              <a:t>: Logistic Regression is a statistical approach and a Machine Learning algorithm based on the concept of probability that is used to solve classification problems. </a:t>
            </a:r>
          </a:p>
          <a:p>
            <a:r>
              <a:rPr lang="en-US" u="sng"/>
              <a:t>Implementation</a:t>
            </a:r>
            <a:r>
              <a:rPr lang="en-US"/>
              <a:t>: Model was evaluated over 15 hyperparameters and gave an accuracy of 57.45%</a:t>
            </a:r>
          </a:p>
          <a:p>
            <a:endParaRPr lang="en-US"/>
          </a:p>
          <a:p>
            <a:r>
              <a:rPr lang="en-US"/>
              <a:t>5. </a:t>
            </a:r>
            <a:r>
              <a:rPr lang="en-US" b="1" u="sng" err="1"/>
              <a:t>GaussianNB</a:t>
            </a:r>
            <a:r>
              <a:rPr lang="en-US"/>
              <a:t>: Key Idea: It is a special type of NB algorithm</a:t>
            </a:r>
            <a:r>
              <a:rPr lang="en-US" b="1"/>
              <a:t>. </a:t>
            </a:r>
            <a:r>
              <a:rPr lang="en-US"/>
              <a:t>It's also assumed that all the features are following a gaussian distribution i.e., normal distribution. Implementation: Accuracy of 57.19%.</a:t>
            </a:r>
          </a:p>
          <a:p>
            <a:endParaRPr lang="en-US"/>
          </a:p>
        </p:txBody>
      </p:sp>
    </p:spTree>
    <p:extLst>
      <p:ext uri="{BB962C8B-B14F-4D97-AF65-F5344CB8AC3E}">
        <p14:creationId xmlns:p14="http://schemas.microsoft.com/office/powerpoint/2010/main" val="37324138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xfrm>
            <a:off x="1059346" y="193249"/>
            <a:ext cx="6724500" cy="749100"/>
          </a:xfrm>
          <a:prstGeom prst="rect">
            <a:avLst/>
          </a:prstGeom>
        </p:spPr>
        <p:txBody>
          <a:bodyPr spcFirstLastPara="1" wrap="square" lIns="91425" tIns="91425" rIns="91425" bIns="91425" anchor="ctr" anchorCtr="0">
            <a:noAutofit/>
          </a:bodyPr>
          <a:lstStyle/>
          <a:p>
            <a:r>
              <a:rPr lang="en" sz="1800"/>
              <a:t>Performance Evaluation</a:t>
            </a:r>
          </a:p>
        </p:txBody>
      </p:sp>
      <p:sp>
        <p:nvSpPr>
          <p:cNvPr id="204" name="Google Shape;204;p24"/>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17</a:t>
            </a:fld>
            <a:endParaRPr lang="en-US" sz="1200"/>
          </a:p>
        </p:txBody>
      </p:sp>
      <p:pic>
        <p:nvPicPr>
          <p:cNvPr id="18" name="Picture 3" descr="Table, calendar&#10;&#10;Description automatically generated">
            <a:extLst>
              <a:ext uri="{FF2B5EF4-FFF2-40B4-BE49-F238E27FC236}">
                <a16:creationId xmlns="" xmlns:a16="http://schemas.microsoft.com/office/drawing/2014/main" id="{94C72B60-8A66-149A-BDAB-B9340F6D0316}"/>
              </a:ext>
            </a:extLst>
          </p:cNvPr>
          <p:cNvPicPr>
            <a:picLocks noChangeAspect="1"/>
          </p:cNvPicPr>
          <p:nvPr/>
        </p:nvPicPr>
        <p:blipFill>
          <a:blip r:embed="rId3"/>
          <a:stretch>
            <a:fillRect/>
          </a:stretch>
        </p:blipFill>
        <p:spPr>
          <a:xfrm>
            <a:off x="3080084" y="2113635"/>
            <a:ext cx="3089108" cy="1209500"/>
          </a:xfrm>
          <a:prstGeom prst="rect">
            <a:avLst/>
          </a:prstGeom>
        </p:spPr>
      </p:pic>
      <p:pic>
        <p:nvPicPr>
          <p:cNvPr id="20" name="Picture 4" descr="Table, calendar&#10;&#10;Description automatically generated">
            <a:extLst>
              <a:ext uri="{FF2B5EF4-FFF2-40B4-BE49-F238E27FC236}">
                <a16:creationId xmlns="" xmlns:a16="http://schemas.microsoft.com/office/drawing/2014/main" id="{7C8EEB9E-AB79-0178-1A2C-55C3374B56C2}"/>
              </a:ext>
            </a:extLst>
          </p:cNvPr>
          <p:cNvPicPr>
            <a:picLocks noChangeAspect="1"/>
          </p:cNvPicPr>
          <p:nvPr/>
        </p:nvPicPr>
        <p:blipFill>
          <a:blip r:embed="rId4"/>
          <a:stretch>
            <a:fillRect/>
          </a:stretch>
        </p:blipFill>
        <p:spPr>
          <a:xfrm>
            <a:off x="5163053" y="3356617"/>
            <a:ext cx="3818521" cy="1475759"/>
          </a:xfrm>
          <a:prstGeom prst="rect">
            <a:avLst/>
          </a:prstGeom>
        </p:spPr>
      </p:pic>
      <p:pic>
        <p:nvPicPr>
          <p:cNvPr id="22" name="Picture 5" descr="Calendar&#10;&#10;Description automatically generated">
            <a:extLst>
              <a:ext uri="{FF2B5EF4-FFF2-40B4-BE49-F238E27FC236}">
                <a16:creationId xmlns="" xmlns:a16="http://schemas.microsoft.com/office/drawing/2014/main" id="{B053CDB4-176D-3196-8AF8-C327EE9BDB01}"/>
              </a:ext>
            </a:extLst>
          </p:cNvPr>
          <p:cNvPicPr>
            <a:picLocks noChangeAspect="1"/>
          </p:cNvPicPr>
          <p:nvPr/>
        </p:nvPicPr>
        <p:blipFill>
          <a:blip r:embed="rId5"/>
          <a:stretch>
            <a:fillRect/>
          </a:stretch>
        </p:blipFill>
        <p:spPr>
          <a:xfrm>
            <a:off x="79709" y="3323023"/>
            <a:ext cx="3254542" cy="1512868"/>
          </a:xfrm>
          <a:prstGeom prst="rect">
            <a:avLst/>
          </a:prstGeom>
        </p:spPr>
      </p:pic>
      <p:pic>
        <p:nvPicPr>
          <p:cNvPr id="24" name="Picture 6" descr="Calendar&#10;&#10;Description automatically generated">
            <a:extLst>
              <a:ext uri="{FF2B5EF4-FFF2-40B4-BE49-F238E27FC236}">
                <a16:creationId xmlns="" xmlns:a16="http://schemas.microsoft.com/office/drawing/2014/main" id="{4F0147A6-4FB2-B347-A83B-2E7CC13FA20D}"/>
              </a:ext>
            </a:extLst>
          </p:cNvPr>
          <p:cNvPicPr>
            <a:picLocks noChangeAspect="1"/>
          </p:cNvPicPr>
          <p:nvPr/>
        </p:nvPicPr>
        <p:blipFill>
          <a:blip r:embed="rId6"/>
          <a:stretch>
            <a:fillRect/>
          </a:stretch>
        </p:blipFill>
        <p:spPr>
          <a:xfrm>
            <a:off x="6086998" y="991800"/>
            <a:ext cx="3072651" cy="1276259"/>
          </a:xfrm>
          <a:prstGeom prst="rect">
            <a:avLst/>
          </a:prstGeom>
        </p:spPr>
      </p:pic>
      <p:pic>
        <p:nvPicPr>
          <p:cNvPr id="26" name="Picture 7" descr="Calendar&#10;&#10;Description automatically generated">
            <a:extLst>
              <a:ext uri="{FF2B5EF4-FFF2-40B4-BE49-F238E27FC236}">
                <a16:creationId xmlns="" xmlns:a16="http://schemas.microsoft.com/office/drawing/2014/main" id="{656DB0E0-9489-1BAF-578C-7300822654C0}"/>
              </a:ext>
            </a:extLst>
          </p:cNvPr>
          <p:cNvPicPr>
            <a:picLocks noChangeAspect="1"/>
          </p:cNvPicPr>
          <p:nvPr/>
        </p:nvPicPr>
        <p:blipFill>
          <a:blip r:embed="rId7"/>
          <a:stretch>
            <a:fillRect/>
          </a:stretch>
        </p:blipFill>
        <p:spPr>
          <a:xfrm>
            <a:off x="1024" y="943719"/>
            <a:ext cx="3071779" cy="1255157"/>
          </a:xfrm>
          <a:prstGeom prst="rect">
            <a:avLst/>
          </a:prstGeom>
        </p:spPr>
      </p:pic>
      <p:sp>
        <p:nvSpPr>
          <p:cNvPr id="3" name="Callout: Up Arrow 2">
            <a:extLst>
              <a:ext uri="{FF2B5EF4-FFF2-40B4-BE49-F238E27FC236}">
                <a16:creationId xmlns="" xmlns:a16="http://schemas.microsoft.com/office/drawing/2014/main" id="{DF369DC9-3735-6B1D-069B-214750A27BA8}"/>
              </a:ext>
            </a:extLst>
          </p:cNvPr>
          <p:cNvSpPr/>
          <p:nvPr/>
        </p:nvSpPr>
        <p:spPr>
          <a:xfrm>
            <a:off x="385010" y="2197265"/>
            <a:ext cx="1849853" cy="511344"/>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Random Forest</a:t>
            </a:r>
            <a:endParaRPr lang="en-US"/>
          </a:p>
        </p:txBody>
      </p:sp>
      <p:sp>
        <p:nvSpPr>
          <p:cNvPr id="5" name="Callout: Up Arrow 4">
            <a:extLst>
              <a:ext uri="{FF2B5EF4-FFF2-40B4-BE49-F238E27FC236}">
                <a16:creationId xmlns="" xmlns:a16="http://schemas.microsoft.com/office/drawing/2014/main" id="{FAD16AFE-1B7C-67C2-DB11-863FC243DD92}"/>
              </a:ext>
            </a:extLst>
          </p:cNvPr>
          <p:cNvSpPr/>
          <p:nvPr/>
        </p:nvSpPr>
        <p:spPr>
          <a:xfrm>
            <a:off x="6776786" y="2242382"/>
            <a:ext cx="1767135" cy="503824"/>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Naïve Bayes</a:t>
            </a:r>
            <a:endParaRPr lang="en-US"/>
          </a:p>
        </p:txBody>
      </p:sp>
      <p:sp>
        <p:nvSpPr>
          <p:cNvPr id="13" name="Callout: Down Arrow 12">
            <a:extLst>
              <a:ext uri="{FF2B5EF4-FFF2-40B4-BE49-F238E27FC236}">
                <a16:creationId xmlns="" xmlns:a16="http://schemas.microsoft.com/office/drawing/2014/main" id="{662D65B3-FA36-172F-8775-8CF27003CA62}"/>
              </a:ext>
            </a:extLst>
          </p:cNvPr>
          <p:cNvSpPr/>
          <p:nvPr/>
        </p:nvSpPr>
        <p:spPr>
          <a:xfrm>
            <a:off x="6776784" y="2859003"/>
            <a:ext cx="1767139" cy="46622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Logistic Regression</a:t>
            </a:r>
            <a:endParaRPr lang="en-US"/>
          </a:p>
        </p:txBody>
      </p:sp>
      <p:sp>
        <p:nvSpPr>
          <p:cNvPr id="15" name="Callout: Down Arrow 14">
            <a:extLst>
              <a:ext uri="{FF2B5EF4-FFF2-40B4-BE49-F238E27FC236}">
                <a16:creationId xmlns="" xmlns:a16="http://schemas.microsoft.com/office/drawing/2014/main" id="{F7B343C5-346F-ACB2-DB58-EE61C7AD6112}"/>
              </a:ext>
            </a:extLst>
          </p:cNvPr>
          <p:cNvSpPr/>
          <p:nvPr/>
        </p:nvSpPr>
        <p:spPr>
          <a:xfrm>
            <a:off x="385006" y="2798844"/>
            <a:ext cx="1849856" cy="46622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MLP</a:t>
            </a:r>
            <a:endParaRPr lang="en-US"/>
          </a:p>
        </p:txBody>
      </p:sp>
      <p:sp>
        <p:nvSpPr>
          <p:cNvPr id="17" name="Callout: Down Arrow 16">
            <a:extLst>
              <a:ext uri="{FF2B5EF4-FFF2-40B4-BE49-F238E27FC236}">
                <a16:creationId xmlns="" xmlns:a16="http://schemas.microsoft.com/office/drawing/2014/main" id="{194A4782-F303-18C6-9F88-ED9DBF0755A5}"/>
              </a:ext>
            </a:extLst>
          </p:cNvPr>
          <p:cNvSpPr/>
          <p:nvPr/>
        </p:nvSpPr>
        <p:spPr>
          <a:xfrm>
            <a:off x="3626012" y="1633285"/>
            <a:ext cx="1789699" cy="47374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KNN</a:t>
            </a:r>
            <a:endParaRPr lang="en-US"/>
          </a:p>
        </p:txBody>
      </p:sp>
    </p:spTree>
    <p:extLst>
      <p:ext uri="{BB962C8B-B14F-4D97-AF65-F5344CB8AC3E}">
        <p14:creationId xmlns:p14="http://schemas.microsoft.com/office/powerpoint/2010/main" val="16129204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txBox="1">
            <a:spLocks noGrp="1"/>
          </p:cNvSpPr>
          <p:nvPr>
            <p:ph type="title"/>
          </p:nvPr>
        </p:nvSpPr>
        <p:spPr>
          <a:xfrm>
            <a:off x="1096617" y="284358"/>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Performance Evaluation</a:t>
            </a:r>
            <a:endParaRPr lang="en-US" sz="2000"/>
          </a:p>
        </p:txBody>
      </p:sp>
      <p:sp>
        <p:nvSpPr>
          <p:cNvPr id="188" name="Google Shape;188;p2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18</a:t>
            </a:fld>
            <a:endParaRPr lang="en-US" sz="1200"/>
          </a:p>
        </p:txBody>
      </p:sp>
      <p:pic>
        <p:nvPicPr>
          <p:cNvPr id="3" name="Picture 3" descr="Chart, bar chart&#10;&#10;Description automatically generated">
            <a:extLst>
              <a:ext uri="{FF2B5EF4-FFF2-40B4-BE49-F238E27FC236}">
                <a16:creationId xmlns="" xmlns:a16="http://schemas.microsoft.com/office/drawing/2014/main" id="{13387F42-A9F8-F08C-E3AB-9867F8C52AEC}"/>
              </a:ext>
            </a:extLst>
          </p:cNvPr>
          <p:cNvPicPr>
            <a:picLocks noChangeAspect="1"/>
          </p:cNvPicPr>
          <p:nvPr/>
        </p:nvPicPr>
        <p:blipFill>
          <a:blip r:embed="rId3"/>
          <a:stretch>
            <a:fillRect/>
          </a:stretch>
        </p:blipFill>
        <p:spPr>
          <a:xfrm>
            <a:off x="49631" y="1032519"/>
            <a:ext cx="9195133" cy="3845474"/>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Results</a:t>
            </a:r>
            <a:endParaRPr/>
          </a:p>
        </p:txBody>
      </p:sp>
      <p:sp>
        <p:nvSpPr>
          <p:cNvPr id="211" name="Google Shape;211;p2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19</a:t>
            </a:fld>
            <a:endParaRPr lang="en-US" sz="1200"/>
          </a:p>
        </p:txBody>
      </p:sp>
      <p:pic>
        <p:nvPicPr>
          <p:cNvPr id="2" name="Picture 2" descr="Chart, treemap chart&#10;&#10;Description automatically generated">
            <a:extLst>
              <a:ext uri="{FF2B5EF4-FFF2-40B4-BE49-F238E27FC236}">
                <a16:creationId xmlns="" xmlns:a16="http://schemas.microsoft.com/office/drawing/2014/main" id="{9161E804-DEDE-793C-668F-D9775A512192}"/>
              </a:ext>
            </a:extLst>
          </p:cNvPr>
          <p:cNvPicPr>
            <a:picLocks noChangeAspect="1"/>
          </p:cNvPicPr>
          <p:nvPr/>
        </p:nvPicPr>
        <p:blipFill>
          <a:blip r:embed="rId3"/>
          <a:stretch>
            <a:fillRect/>
          </a:stretch>
        </p:blipFill>
        <p:spPr>
          <a:xfrm>
            <a:off x="5134388" y="1067561"/>
            <a:ext cx="3931754" cy="2627376"/>
          </a:xfrm>
          <a:prstGeom prst="rect">
            <a:avLst/>
          </a:prstGeom>
        </p:spPr>
      </p:pic>
      <p:pic>
        <p:nvPicPr>
          <p:cNvPr id="3" name="Picture 3" descr="Chart, line chart&#10;&#10;Description automatically generated">
            <a:extLst>
              <a:ext uri="{FF2B5EF4-FFF2-40B4-BE49-F238E27FC236}">
                <a16:creationId xmlns="" xmlns:a16="http://schemas.microsoft.com/office/drawing/2014/main" id="{065BB13C-6F19-B7F8-644E-5433F67F8AE8}"/>
              </a:ext>
            </a:extLst>
          </p:cNvPr>
          <p:cNvPicPr>
            <a:picLocks noChangeAspect="1"/>
          </p:cNvPicPr>
          <p:nvPr/>
        </p:nvPicPr>
        <p:blipFill>
          <a:blip r:embed="rId4"/>
          <a:stretch>
            <a:fillRect/>
          </a:stretch>
        </p:blipFill>
        <p:spPr>
          <a:xfrm>
            <a:off x="148258" y="1026498"/>
            <a:ext cx="3095210" cy="2075884"/>
          </a:xfrm>
          <a:prstGeom prst="rect">
            <a:avLst/>
          </a:prstGeom>
        </p:spPr>
      </p:pic>
      <p:pic>
        <p:nvPicPr>
          <p:cNvPr id="4" name="Picture 4" descr="Chart, scatter chart&#10;&#10;Description automatically generated">
            <a:extLst>
              <a:ext uri="{FF2B5EF4-FFF2-40B4-BE49-F238E27FC236}">
                <a16:creationId xmlns="" xmlns:a16="http://schemas.microsoft.com/office/drawing/2014/main" id="{BD1CFB4B-CEE7-233D-C8C4-209D90260A39}"/>
              </a:ext>
            </a:extLst>
          </p:cNvPr>
          <p:cNvPicPr>
            <a:picLocks noChangeAspect="1"/>
          </p:cNvPicPr>
          <p:nvPr/>
        </p:nvPicPr>
        <p:blipFill>
          <a:blip r:embed="rId5"/>
          <a:stretch>
            <a:fillRect/>
          </a:stretch>
        </p:blipFill>
        <p:spPr>
          <a:xfrm>
            <a:off x="2438401" y="2961660"/>
            <a:ext cx="2954407" cy="1953439"/>
          </a:xfrm>
          <a:prstGeom prst="rect">
            <a:avLst/>
          </a:prstGeom>
        </p:spPr>
      </p:pic>
      <p:sp>
        <p:nvSpPr>
          <p:cNvPr id="5" name="TextBox 4">
            <a:extLst>
              <a:ext uri="{FF2B5EF4-FFF2-40B4-BE49-F238E27FC236}">
                <a16:creationId xmlns="" xmlns:a16="http://schemas.microsoft.com/office/drawing/2014/main" id="{7F7AD8F1-6B10-18C4-111E-C7A3363BF14A}"/>
              </a:ext>
            </a:extLst>
          </p:cNvPr>
          <p:cNvSpPr txBox="1"/>
          <p:nvPr/>
        </p:nvSpPr>
        <p:spPr>
          <a:xfrm>
            <a:off x="3299791" y="1668117"/>
            <a:ext cx="11156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Dosis"/>
              </a:rPr>
              <a:t>Actual Vs Fitted Value (Line Chart)</a:t>
            </a:r>
          </a:p>
        </p:txBody>
      </p:sp>
      <p:sp>
        <p:nvSpPr>
          <p:cNvPr id="6" name="TextBox 5">
            <a:extLst>
              <a:ext uri="{FF2B5EF4-FFF2-40B4-BE49-F238E27FC236}">
                <a16:creationId xmlns="" xmlns:a16="http://schemas.microsoft.com/office/drawing/2014/main" id="{79739077-9DDB-F61C-692B-4CA9A161B9A4}"/>
              </a:ext>
            </a:extLst>
          </p:cNvPr>
          <p:cNvSpPr txBox="1"/>
          <p:nvPr/>
        </p:nvSpPr>
        <p:spPr>
          <a:xfrm>
            <a:off x="7039388" y="3693214"/>
            <a:ext cx="13931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Dosis"/>
              </a:rPr>
              <a:t>Actual Vs Fitted Value (Confusion Matrix)</a:t>
            </a:r>
          </a:p>
        </p:txBody>
      </p:sp>
      <p:sp>
        <p:nvSpPr>
          <p:cNvPr id="7" name="TextBox 6">
            <a:extLst>
              <a:ext uri="{FF2B5EF4-FFF2-40B4-BE49-F238E27FC236}">
                <a16:creationId xmlns="" xmlns:a16="http://schemas.microsoft.com/office/drawing/2014/main" id="{1C390173-E633-E533-456F-F0A7DB59CFF6}"/>
              </a:ext>
            </a:extLst>
          </p:cNvPr>
          <p:cNvSpPr txBox="1"/>
          <p:nvPr/>
        </p:nvSpPr>
        <p:spPr>
          <a:xfrm>
            <a:off x="1427921" y="4260573"/>
            <a:ext cx="11156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Dosis"/>
              </a:rPr>
              <a:t>Actual Vs Fitted Value (Scatterplot)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44" name="Google Shape;144;p18"/>
          <p:cNvSpPr txBox="1">
            <a:spLocks noGrp="1"/>
          </p:cNvSpPr>
          <p:nvPr>
            <p:ph type="body" idx="1"/>
          </p:nvPr>
        </p:nvSpPr>
        <p:spPr>
          <a:xfrm>
            <a:off x="1073739" y="1080901"/>
            <a:ext cx="3887230" cy="3648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US" sz="1800"/>
              <a:t>Project Overview</a:t>
            </a:r>
          </a:p>
          <a:p>
            <a:r>
              <a:rPr lang="en-US" sz="1800"/>
              <a:t>Problem Setting</a:t>
            </a:r>
          </a:p>
          <a:p>
            <a:pPr marL="457200" lvl="0" indent="-419100" algn="l" rtl="0">
              <a:spcBef>
                <a:spcPts val="600"/>
              </a:spcBef>
              <a:spcAft>
                <a:spcPts val="0"/>
              </a:spcAft>
              <a:buSzPts val="3000"/>
              <a:buChar char="▸"/>
            </a:pPr>
            <a:r>
              <a:rPr lang="en-US" sz="1800"/>
              <a:t>Problem Definition</a:t>
            </a:r>
          </a:p>
          <a:p>
            <a:pPr marL="457200" lvl="0" indent="-419100" algn="l" rtl="0">
              <a:spcBef>
                <a:spcPts val="600"/>
              </a:spcBef>
              <a:spcAft>
                <a:spcPts val="0"/>
              </a:spcAft>
              <a:buSzPts val="3000"/>
              <a:buChar char="▸"/>
            </a:pPr>
            <a:r>
              <a:rPr lang="en-US" sz="1800"/>
              <a:t>Data Sources</a:t>
            </a:r>
          </a:p>
          <a:p>
            <a:pPr marL="457200" lvl="0" indent="-419100" algn="l" rtl="0">
              <a:spcBef>
                <a:spcPts val="600"/>
              </a:spcBef>
              <a:spcAft>
                <a:spcPts val="0"/>
              </a:spcAft>
              <a:buSzPts val="3000"/>
              <a:buChar char="▸"/>
            </a:pPr>
            <a:r>
              <a:rPr lang="en-US" sz="1800"/>
              <a:t>Data Description</a:t>
            </a:r>
          </a:p>
          <a:p>
            <a:pPr marL="457200" lvl="0" indent="-419100" algn="l" rtl="0">
              <a:spcBef>
                <a:spcPts val="600"/>
              </a:spcBef>
              <a:spcAft>
                <a:spcPts val="0"/>
              </a:spcAft>
              <a:buSzPts val="3000"/>
              <a:buChar char="▸"/>
            </a:pPr>
            <a:r>
              <a:rPr lang="en-US" sz="1800"/>
              <a:t>Data Exploration</a:t>
            </a:r>
          </a:p>
          <a:p>
            <a:r>
              <a:rPr lang="en-US" sz="1800"/>
              <a:t>Dimension Reduction and Variable Selection</a:t>
            </a:r>
          </a:p>
          <a:p>
            <a:r>
              <a:rPr lang="en-US" sz="1800"/>
              <a:t>Model Exploration and Model Selection</a:t>
            </a:r>
          </a:p>
          <a:p>
            <a:pPr marL="457200" lvl="0" indent="-419100" algn="l" rtl="0">
              <a:spcBef>
                <a:spcPts val="600"/>
              </a:spcBef>
              <a:spcAft>
                <a:spcPts val="0"/>
              </a:spcAft>
              <a:buSzPts val="3000"/>
              <a:buChar char="▸"/>
            </a:pPr>
            <a:r>
              <a:rPr lang="en-US" sz="1800"/>
              <a:t>Performance Evaluation</a:t>
            </a:r>
          </a:p>
          <a:p>
            <a:pPr marL="457200" lvl="0" indent="-419100" algn="l" rtl="0">
              <a:spcBef>
                <a:spcPts val="600"/>
              </a:spcBef>
              <a:spcAft>
                <a:spcPts val="0"/>
              </a:spcAft>
              <a:buSzPts val="3000"/>
              <a:buChar char="▸"/>
            </a:pPr>
            <a:endParaRPr lang="en-US" sz="1800"/>
          </a:p>
        </p:txBody>
      </p:sp>
      <p:sp>
        <p:nvSpPr>
          <p:cNvPr id="5" name="Google Shape;144;p18">
            <a:extLst>
              <a:ext uri="{FF2B5EF4-FFF2-40B4-BE49-F238E27FC236}">
                <a16:creationId xmlns="" xmlns:a16="http://schemas.microsoft.com/office/drawing/2014/main" id="{DF69281D-605D-50C2-77E3-1ADAF6C72754}"/>
              </a:ext>
            </a:extLst>
          </p:cNvPr>
          <p:cNvSpPr txBox="1">
            <a:spLocks/>
          </p:cNvSpPr>
          <p:nvPr/>
        </p:nvSpPr>
        <p:spPr>
          <a:xfrm>
            <a:off x="4880315" y="1080901"/>
            <a:ext cx="3887230" cy="36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r>
              <a:rPr lang="en-US" sz="1800"/>
              <a:t>Project Results</a:t>
            </a:r>
          </a:p>
          <a:p>
            <a:pPr lvl="0"/>
            <a:r>
              <a:rPr lang="en-US" sz="1800"/>
              <a:t>Impact of the project outcomes</a:t>
            </a:r>
          </a:p>
        </p:txBody>
      </p:sp>
      <p:sp>
        <p:nvSpPr>
          <p:cNvPr id="3" name="TextBox 2">
            <a:extLst>
              <a:ext uri="{FF2B5EF4-FFF2-40B4-BE49-F238E27FC236}">
                <a16:creationId xmlns="" xmlns:a16="http://schemas.microsoft.com/office/drawing/2014/main" id="{3256610E-A5F1-BBD3-0139-A5024E4941C5}"/>
              </a:ext>
            </a:extLst>
          </p:cNvPr>
          <p:cNvSpPr txBox="1"/>
          <p:nvPr/>
        </p:nvSpPr>
        <p:spPr>
          <a:xfrm>
            <a:off x="195883" y="233156"/>
            <a:ext cx="63527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chemeClr val="bg1"/>
                </a:solidFill>
              </a:rPr>
              <a:t>2</a:t>
            </a:r>
          </a:p>
        </p:txBody>
      </p:sp>
    </p:spTree>
    <p:extLst>
      <p:ext uri="{BB962C8B-B14F-4D97-AF65-F5344CB8AC3E}">
        <p14:creationId xmlns:p14="http://schemas.microsoft.com/office/powerpoint/2010/main" val="31042318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6"/>
          <p:cNvSpPr txBox="1">
            <a:spLocks noGrp="1"/>
          </p:cNvSpPr>
          <p:nvPr>
            <p:ph type="title" idx="4294967295"/>
          </p:nvPr>
        </p:nvSpPr>
        <p:spPr>
          <a:xfrm>
            <a:off x="1104900" y="0"/>
            <a:ext cx="6724500" cy="731700"/>
          </a:xfrm>
          <a:prstGeom prst="rect">
            <a:avLst/>
          </a:prstGeom>
        </p:spPr>
        <p:txBody>
          <a:bodyPr spcFirstLastPara="1" wrap="square" lIns="91425" tIns="91425" rIns="91425" bIns="91425" anchor="ctr" anchorCtr="0">
            <a:noAutofit/>
          </a:bodyPr>
          <a:lstStyle/>
          <a:p>
            <a:r>
              <a:rPr lang="en-US">
                <a:solidFill>
                  <a:schemeClr val="accent1"/>
                </a:solidFill>
              </a:rPr>
              <a:t>Impact of the project outcomes</a:t>
            </a:r>
            <a:endParaRPr>
              <a:solidFill>
                <a:schemeClr val="accent1"/>
              </a:solidFill>
            </a:endParaRPr>
          </a:p>
        </p:txBody>
      </p:sp>
      <p:sp>
        <p:nvSpPr>
          <p:cNvPr id="219" name="Google Shape;219;p2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20</a:t>
            </a:fld>
            <a:endParaRPr lang="en-US" sz="1200"/>
          </a:p>
        </p:txBody>
      </p:sp>
      <p:sp>
        <p:nvSpPr>
          <p:cNvPr id="2" name="TextBox 1">
            <a:extLst>
              <a:ext uri="{FF2B5EF4-FFF2-40B4-BE49-F238E27FC236}">
                <a16:creationId xmlns="" xmlns:a16="http://schemas.microsoft.com/office/drawing/2014/main" id="{67318D0A-7632-AC58-43EC-B996B887407B}"/>
              </a:ext>
            </a:extLst>
          </p:cNvPr>
          <p:cNvSpPr txBox="1"/>
          <p:nvPr/>
        </p:nvSpPr>
        <p:spPr>
          <a:xfrm>
            <a:off x="591052" y="1282866"/>
            <a:ext cx="8383000"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accent1"/>
              </a:buClr>
              <a:buFont typeface="Wingdings"/>
              <a:buChar char="Ø"/>
            </a:pPr>
            <a:r>
              <a:rPr lang="en-US" dirty="0">
                <a:solidFill>
                  <a:schemeClr val="bg1"/>
                </a:solidFill>
              </a:rPr>
              <a:t>For the investigation process, law enforcement officials and investigators collect raw data from various sources such as telephone records, social networks, police records, and transaction records. </a:t>
            </a:r>
          </a:p>
          <a:p>
            <a:pPr marL="285750" indent="-285750">
              <a:buClr>
                <a:schemeClr val="accent1"/>
              </a:buClr>
              <a:buFont typeface="Wingdings"/>
              <a:buChar char="Ø"/>
            </a:pPr>
            <a:endParaRPr lang="en-US" dirty="0">
              <a:solidFill>
                <a:schemeClr val="bg1"/>
              </a:solidFill>
            </a:endParaRPr>
          </a:p>
          <a:p>
            <a:pPr marL="285750" indent="-285750">
              <a:buClr>
                <a:schemeClr val="accent1"/>
              </a:buClr>
              <a:buFont typeface="Wingdings"/>
              <a:buChar char="Ø"/>
            </a:pPr>
            <a:r>
              <a:rPr lang="en-US" dirty="0">
                <a:solidFill>
                  <a:schemeClr val="bg1"/>
                </a:solidFill>
              </a:rPr>
              <a:t>This is a time-consuming task, but new technologies and tools can assist law enforcement in efficiently identifying criminals. This project examined various data mining tools and techniques for identifying specific crime patterns in a specific location at a specific time.</a:t>
            </a:r>
          </a:p>
          <a:p>
            <a:pPr marL="285750" indent="-285750">
              <a:buClr>
                <a:schemeClr val="accent1"/>
              </a:buClr>
              <a:buFont typeface="Wingdings"/>
              <a:buChar char="Ø"/>
            </a:pPr>
            <a:endParaRPr lang="en-US" dirty="0">
              <a:solidFill>
                <a:schemeClr val="bg1"/>
              </a:solidFill>
            </a:endParaRPr>
          </a:p>
          <a:p>
            <a:pPr marL="285750" indent="-285750">
              <a:buClr>
                <a:schemeClr val="accent1"/>
              </a:buClr>
              <a:buFont typeface="Wingdings"/>
              <a:buChar char="Ø"/>
            </a:pPr>
            <a:r>
              <a:rPr lang="en-US" dirty="0">
                <a:solidFill>
                  <a:schemeClr val="bg1"/>
                </a:solidFill>
              </a:rPr>
              <a:t>According to the reports, crime data mining has the potential to improve national security as well as intelligence productivity and efficiency. </a:t>
            </a:r>
          </a:p>
          <a:p>
            <a:pPr marL="285750" indent="-285750">
              <a:buClr>
                <a:schemeClr val="accent1"/>
              </a:buClr>
              <a:buFont typeface="Wingdings"/>
              <a:buChar char="Ø"/>
            </a:pPr>
            <a:endParaRPr lang="en-US" dirty="0">
              <a:solidFill>
                <a:schemeClr val="bg1"/>
              </a:solidFill>
            </a:endParaRPr>
          </a:p>
          <a:p>
            <a:pPr marL="285750" indent="-285750">
              <a:buClr>
                <a:schemeClr val="accent1"/>
              </a:buClr>
              <a:buFont typeface="Wingdings"/>
              <a:buChar char="Ø"/>
            </a:pPr>
            <a:r>
              <a:rPr lang="en-US" dirty="0">
                <a:solidFill>
                  <a:schemeClr val="bg1"/>
                </a:solidFill>
              </a:rPr>
              <a:t>There are numerous future pieces of research on it that are still in the exploratory stage.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21</a:t>
            </a:fld>
            <a:endParaRPr lang="en-US" sz="1200"/>
          </a:p>
        </p:txBody>
      </p:sp>
      <p:sp>
        <p:nvSpPr>
          <p:cNvPr id="330" name="Google Shape;330;p35"/>
          <p:cNvSpPr txBox="1">
            <a:spLocks noGrp="1"/>
          </p:cNvSpPr>
          <p:nvPr>
            <p:ph type="ctrTitle" idx="4294967295"/>
          </p:nvPr>
        </p:nvSpPr>
        <p:spPr>
          <a:xfrm>
            <a:off x="2458447" y="1991850"/>
            <a:ext cx="3719932"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THANK YOU</a:t>
            </a:r>
            <a:endParaRPr sz="6000">
              <a:solidFill>
                <a:schemeClr val="accent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8356E8-42A3-C207-4B84-E840F63FDDBC}"/>
              </a:ext>
            </a:extLst>
          </p:cNvPr>
          <p:cNvSpPr>
            <a:spLocks noGrp="1"/>
          </p:cNvSpPr>
          <p:nvPr>
            <p:ph type="title"/>
          </p:nvPr>
        </p:nvSpPr>
        <p:spPr/>
        <p:txBody>
          <a:bodyPr/>
          <a:lstStyle/>
          <a:p>
            <a:r>
              <a:rPr lang="en-US"/>
              <a:t>Project Overview</a:t>
            </a:r>
          </a:p>
        </p:txBody>
      </p:sp>
      <p:sp>
        <p:nvSpPr>
          <p:cNvPr id="3" name="Slide Number Placeholder 2">
            <a:extLst>
              <a:ext uri="{FF2B5EF4-FFF2-40B4-BE49-F238E27FC236}">
                <a16:creationId xmlns="" xmlns:a16="http://schemas.microsoft.com/office/drawing/2014/main" id="{E647222F-C4E2-0A45-E121-4A588C2693D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z="1200" dirty="0"/>
              <a:t>3</a:t>
            </a:fld>
            <a:endParaRPr lang="en" sz="1200"/>
          </a:p>
        </p:txBody>
      </p:sp>
      <p:sp>
        <p:nvSpPr>
          <p:cNvPr id="5" name="TextBox 4">
            <a:extLst>
              <a:ext uri="{FF2B5EF4-FFF2-40B4-BE49-F238E27FC236}">
                <a16:creationId xmlns="" xmlns:a16="http://schemas.microsoft.com/office/drawing/2014/main" id="{9DB27D38-F814-55A9-51B1-4A86D0E83B8E}"/>
              </a:ext>
            </a:extLst>
          </p:cNvPr>
          <p:cNvSpPr txBox="1"/>
          <p:nvPr/>
        </p:nvSpPr>
        <p:spPr>
          <a:xfrm>
            <a:off x="3343275" y="248602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Google Shape;363;p39">
            <a:extLst>
              <a:ext uri="{FF2B5EF4-FFF2-40B4-BE49-F238E27FC236}">
                <a16:creationId xmlns="" xmlns:a16="http://schemas.microsoft.com/office/drawing/2014/main" id="{A2F37F2B-892D-3F23-64DC-D85F5DF4582B}"/>
              </a:ext>
            </a:extLst>
          </p:cNvPr>
          <p:cNvSpPr/>
          <p:nvPr/>
        </p:nvSpPr>
        <p:spPr>
          <a:xfrm>
            <a:off x="7230526" y="2385478"/>
            <a:ext cx="1024593" cy="431486"/>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24</a:t>
            </a:r>
            <a:r>
              <a:rPr lang="en" sz="1000" baseline="30000">
                <a:solidFill>
                  <a:schemeClr val="lt1"/>
                </a:solidFill>
                <a:latin typeface="Roboto"/>
                <a:ea typeface="Roboto"/>
                <a:cs typeface="Roboto"/>
                <a:sym typeface="Roboto"/>
              </a:rPr>
              <a:t>th</a:t>
            </a:r>
            <a:r>
              <a:rPr lang="en" sz="1000">
                <a:solidFill>
                  <a:schemeClr val="lt1"/>
                </a:solidFill>
                <a:latin typeface="Roboto"/>
                <a:ea typeface="Roboto"/>
                <a:cs typeface="Roboto"/>
                <a:sym typeface="Roboto"/>
              </a:rPr>
              <a:t> June</a:t>
            </a:r>
            <a:endParaRPr sz="1000">
              <a:solidFill>
                <a:schemeClr val="lt1"/>
              </a:solidFill>
              <a:latin typeface="Roboto"/>
              <a:ea typeface="Roboto"/>
              <a:cs typeface="Roboto"/>
              <a:sym typeface="Roboto"/>
            </a:endParaRPr>
          </a:p>
        </p:txBody>
      </p:sp>
      <p:sp>
        <p:nvSpPr>
          <p:cNvPr id="9" name="Google Shape;364;p39">
            <a:extLst>
              <a:ext uri="{FF2B5EF4-FFF2-40B4-BE49-F238E27FC236}">
                <a16:creationId xmlns="" xmlns:a16="http://schemas.microsoft.com/office/drawing/2014/main" id="{4C08AD07-CF07-DC09-0563-550473885628}"/>
              </a:ext>
            </a:extLst>
          </p:cNvPr>
          <p:cNvSpPr/>
          <p:nvPr/>
        </p:nvSpPr>
        <p:spPr>
          <a:xfrm>
            <a:off x="6325421" y="2385477"/>
            <a:ext cx="1036689" cy="43149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21</a:t>
            </a:r>
            <a:r>
              <a:rPr lang="en" sz="1000" baseline="30000">
                <a:solidFill>
                  <a:schemeClr val="lt1"/>
                </a:solidFill>
                <a:latin typeface="Roboto"/>
                <a:ea typeface="Roboto"/>
                <a:cs typeface="Roboto"/>
                <a:sym typeface="Roboto"/>
              </a:rPr>
              <a:t>st</a:t>
            </a:r>
            <a:r>
              <a:rPr lang="en" sz="1000">
                <a:solidFill>
                  <a:schemeClr val="lt1"/>
                </a:solidFill>
                <a:latin typeface="Roboto"/>
                <a:ea typeface="Roboto"/>
                <a:cs typeface="Roboto"/>
                <a:sym typeface="Roboto"/>
              </a:rPr>
              <a:t> June</a:t>
            </a:r>
            <a:endParaRPr sz="1000">
              <a:solidFill>
                <a:schemeClr val="lt1"/>
              </a:solidFill>
              <a:latin typeface="Roboto"/>
              <a:ea typeface="Roboto"/>
              <a:cs typeface="Roboto"/>
              <a:sym typeface="Roboto"/>
            </a:endParaRPr>
          </a:p>
        </p:txBody>
      </p:sp>
      <p:sp>
        <p:nvSpPr>
          <p:cNvPr id="11" name="Google Shape;365;p39">
            <a:extLst>
              <a:ext uri="{FF2B5EF4-FFF2-40B4-BE49-F238E27FC236}">
                <a16:creationId xmlns="" xmlns:a16="http://schemas.microsoft.com/office/drawing/2014/main" id="{48B8FE5C-7B6B-839E-A43B-6A3C200AE315}"/>
              </a:ext>
            </a:extLst>
          </p:cNvPr>
          <p:cNvSpPr/>
          <p:nvPr/>
        </p:nvSpPr>
        <p:spPr>
          <a:xfrm>
            <a:off x="5530764" y="2385475"/>
            <a:ext cx="993283" cy="431489"/>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17</a:t>
            </a:r>
            <a:r>
              <a:rPr lang="en" sz="1000" baseline="30000">
                <a:solidFill>
                  <a:schemeClr val="lt1"/>
                </a:solidFill>
                <a:latin typeface="Roboto"/>
                <a:ea typeface="Roboto"/>
                <a:cs typeface="Roboto"/>
                <a:sym typeface="Roboto"/>
              </a:rPr>
              <a:t>th</a:t>
            </a:r>
            <a:r>
              <a:rPr lang="en" sz="1000">
                <a:solidFill>
                  <a:schemeClr val="lt1"/>
                </a:solidFill>
                <a:latin typeface="Roboto"/>
                <a:ea typeface="Roboto"/>
                <a:cs typeface="Roboto"/>
                <a:sym typeface="Roboto"/>
              </a:rPr>
              <a:t> June</a:t>
            </a:r>
            <a:endParaRPr sz="1000">
              <a:solidFill>
                <a:schemeClr val="lt1"/>
              </a:solidFill>
              <a:latin typeface="Roboto"/>
              <a:ea typeface="Roboto"/>
              <a:cs typeface="Roboto"/>
              <a:sym typeface="Roboto"/>
            </a:endParaRPr>
          </a:p>
        </p:txBody>
      </p:sp>
      <p:sp>
        <p:nvSpPr>
          <p:cNvPr id="13" name="Google Shape;366;p39">
            <a:extLst>
              <a:ext uri="{FF2B5EF4-FFF2-40B4-BE49-F238E27FC236}">
                <a16:creationId xmlns="" xmlns:a16="http://schemas.microsoft.com/office/drawing/2014/main" id="{2DF997F1-BC3E-0102-8C12-78982CA69AB3}"/>
              </a:ext>
            </a:extLst>
          </p:cNvPr>
          <p:cNvSpPr/>
          <p:nvPr/>
        </p:nvSpPr>
        <p:spPr>
          <a:xfrm>
            <a:off x="4723418" y="2385475"/>
            <a:ext cx="993279" cy="431488"/>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10</a:t>
            </a:r>
            <a:r>
              <a:rPr lang="en" sz="1000" baseline="30000">
                <a:solidFill>
                  <a:schemeClr val="lt1"/>
                </a:solidFill>
                <a:latin typeface="Roboto"/>
                <a:ea typeface="Roboto"/>
                <a:cs typeface="Roboto"/>
                <a:sym typeface="Roboto"/>
              </a:rPr>
              <a:t>th</a:t>
            </a:r>
            <a:r>
              <a:rPr lang="en" sz="1000">
                <a:solidFill>
                  <a:schemeClr val="lt1"/>
                </a:solidFill>
                <a:latin typeface="Roboto"/>
                <a:ea typeface="Roboto"/>
                <a:cs typeface="Roboto"/>
                <a:sym typeface="Roboto"/>
              </a:rPr>
              <a:t> June</a:t>
            </a:r>
            <a:endParaRPr sz="1000">
              <a:solidFill>
                <a:schemeClr val="lt1"/>
              </a:solidFill>
              <a:latin typeface="Roboto"/>
              <a:ea typeface="Roboto"/>
              <a:cs typeface="Roboto"/>
              <a:sym typeface="Roboto"/>
            </a:endParaRPr>
          </a:p>
        </p:txBody>
      </p:sp>
      <p:sp>
        <p:nvSpPr>
          <p:cNvPr id="15" name="Google Shape;367;p39">
            <a:extLst>
              <a:ext uri="{FF2B5EF4-FFF2-40B4-BE49-F238E27FC236}">
                <a16:creationId xmlns="" xmlns:a16="http://schemas.microsoft.com/office/drawing/2014/main" id="{5D8FE472-8079-DBE2-1819-6C80F873FD61}"/>
              </a:ext>
            </a:extLst>
          </p:cNvPr>
          <p:cNvSpPr/>
          <p:nvPr/>
        </p:nvSpPr>
        <p:spPr>
          <a:xfrm>
            <a:off x="3914274" y="2390587"/>
            <a:ext cx="955593" cy="431487"/>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3</a:t>
            </a:r>
            <a:r>
              <a:rPr lang="en" sz="1000" baseline="30000">
                <a:solidFill>
                  <a:schemeClr val="lt1"/>
                </a:solidFill>
                <a:latin typeface="Roboto"/>
                <a:ea typeface="Roboto"/>
                <a:cs typeface="Roboto"/>
                <a:sym typeface="Roboto"/>
              </a:rPr>
              <a:t>rd</a:t>
            </a:r>
            <a:r>
              <a:rPr lang="en" sz="1000">
                <a:solidFill>
                  <a:schemeClr val="lt1"/>
                </a:solidFill>
                <a:latin typeface="Roboto"/>
                <a:ea typeface="Roboto"/>
                <a:cs typeface="Roboto"/>
                <a:sym typeface="Roboto"/>
              </a:rPr>
              <a:t> June</a:t>
            </a:r>
            <a:endParaRPr sz="1000">
              <a:solidFill>
                <a:schemeClr val="lt1"/>
              </a:solidFill>
              <a:latin typeface="Roboto"/>
              <a:ea typeface="Roboto"/>
              <a:cs typeface="Roboto"/>
              <a:sym typeface="Roboto"/>
            </a:endParaRPr>
          </a:p>
        </p:txBody>
      </p:sp>
      <p:sp>
        <p:nvSpPr>
          <p:cNvPr id="17" name="Google Shape;368;p39">
            <a:extLst>
              <a:ext uri="{FF2B5EF4-FFF2-40B4-BE49-F238E27FC236}">
                <a16:creationId xmlns="" xmlns:a16="http://schemas.microsoft.com/office/drawing/2014/main" id="{E6F20823-3CCA-DB9D-FBDA-662CB58C9FCD}"/>
              </a:ext>
            </a:extLst>
          </p:cNvPr>
          <p:cNvSpPr/>
          <p:nvPr/>
        </p:nvSpPr>
        <p:spPr>
          <a:xfrm>
            <a:off x="3004489" y="2387923"/>
            <a:ext cx="1061548" cy="431486"/>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27</a:t>
            </a:r>
            <a:r>
              <a:rPr lang="en" sz="1000" baseline="30000">
                <a:solidFill>
                  <a:schemeClr val="lt1"/>
                </a:solidFill>
                <a:latin typeface="Roboto"/>
                <a:ea typeface="Roboto"/>
                <a:cs typeface="Roboto"/>
                <a:sym typeface="Roboto"/>
              </a:rPr>
              <a:t>th</a:t>
            </a:r>
            <a:r>
              <a:rPr lang="en" sz="1000">
                <a:solidFill>
                  <a:schemeClr val="lt1"/>
                </a:solidFill>
                <a:latin typeface="Roboto"/>
                <a:ea typeface="Roboto"/>
                <a:cs typeface="Roboto"/>
                <a:sym typeface="Roboto"/>
              </a:rPr>
              <a:t> May</a:t>
            </a:r>
            <a:endParaRPr sz="1000">
              <a:solidFill>
                <a:schemeClr val="lt1"/>
              </a:solidFill>
              <a:latin typeface="Roboto"/>
              <a:ea typeface="Roboto"/>
              <a:cs typeface="Roboto"/>
              <a:sym typeface="Roboto"/>
            </a:endParaRPr>
          </a:p>
        </p:txBody>
      </p:sp>
      <p:sp>
        <p:nvSpPr>
          <p:cNvPr id="19" name="Google Shape;369;p39">
            <a:extLst>
              <a:ext uri="{FF2B5EF4-FFF2-40B4-BE49-F238E27FC236}">
                <a16:creationId xmlns="" xmlns:a16="http://schemas.microsoft.com/office/drawing/2014/main" id="{02B86AB0-3D00-03D2-6581-7EFE5037C8FD}"/>
              </a:ext>
            </a:extLst>
          </p:cNvPr>
          <p:cNvSpPr/>
          <p:nvPr/>
        </p:nvSpPr>
        <p:spPr>
          <a:xfrm>
            <a:off x="2217613" y="2387923"/>
            <a:ext cx="955593" cy="431486"/>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20</a:t>
            </a:r>
            <a:r>
              <a:rPr lang="en" sz="1000" baseline="30000">
                <a:solidFill>
                  <a:schemeClr val="lt1"/>
                </a:solidFill>
                <a:latin typeface="Roboto"/>
                <a:ea typeface="Roboto"/>
                <a:cs typeface="Roboto"/>
                <a:sym typeface="Roboto"/>
              </a:rPr>
              <a:t>th</a:t>
            </a:r>
            <a:r>
              <a:rPr lang="en" sz="1000">
                <a:solidFill>
                  <a:schemeClr val="lt1"/>
                </a:solidFill>
                <a:latin typeface="Roboto"/>
                <a:ea typeface="Roboto"/>
                <a:cs typeface="Roboto"/>
                <a:sym typeface="Roboto"/>
              </a:rPr>
              <a:t> May</a:t>
            </a:r>
            <a:endParaRPr sz="1000">
              <a:solidFill>
                <a:schemeClr val="lt1"/>
              </a:solidFill>
              <a:latin typeface="Roboto"/>
              <a:ea typeface="Roboto"/>
              <a:cs typeface="Roboto"/>
              <a:sym typeface="Roboto"/>
            </a:endParaRPr>
          </a:p>
        </p:txBody>
      </p:sp>
      <p:sp>
        <p:nvSpPr>
          <p:cNvPr id="21" name="Google Shape;370;p39">
            <a:extLst>
              <a:ext uri="{FF2B5EF4-FFF2-40B4-BE49-F238E27FC236}">
                <a16:creationId xmlns="" xmlns:a16="http://schemas.microsoft.com/office/drawing/2014/main" id="{96070DCA-8602-F89F-353A-D00673C72F0D}"/>
              </a:ext>
            </a:extLst>
          </p:cNvPr>
          <p:cNvSpPr/>
          <p:nvPr/>
        </p:nvSpPr>
        <p:spPr>
          <a:xfrm>
            <a:off x="1329343" y="2395443"/>
            <a:ext cx="1061545" cy="431486"/>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13</a:t>
            </a:r>
            <a:r>
              <a:rPr lang="en" sz="1000" baseline="30000">
                <a:solidFill>
                  <a:schemeClr val="lt1"/>
                </a:solidFill>
                <a:latin typeface="Roboto"/>
                <a:ea typeface="Roboto"/>
                <a:cs typeface="Roboto"/>
                <a:sym typeface="Roboto"/>
              </a:rPr>
              <a:t>th</a:t>
            </a:r>
            <a:r>
              <a:rPr lang="en" sz="1000">
                <a:solidFill>
                  <a:schemeClr val="lt1"/>
                </a:solidFill>
                <a:latin typeface="Roboto"/>
                <a:ea typeface="Roboto"/>
                <a:cs typeface="Roboto"/>
                <a:sym typeface="Roboto"/>
              </a:rPr>
              <a:t> May</a:t>
            </a:r>
            <a:endParaRPr sz="1000">
              <a:solidFill>
                <a:schemeClr val="lt1"/>
              </a:solidFill>
              <a:latin typeface="Roboto"/>
              <a:ea typeface="Roboto"/>
              <a:cs typeface="Roboto"/>
              <a:sym typeface="Roboto"/>
            </a:endParaRPr>
          </a:p>
        </p:txBody>
      </p:sp>
      <p:sp>
        <p:nvSpPr>
          <p:cNvPr id="23" name="Google Shape;371;p39">
            <a:extLst>
              <a:ext uri="{FF2B5EF4-FFF2-40B4-BE49-F238E27FC236}">
                <a16:creationId xmlns="" xmlns:a16="http://schemas.microsoft.com/office/drawing/2014/main" id="{AE50EDAB-884A-7D16-A806-C4DCA74E1CEB}"/>
              </a:ext>
            </a:extLst>
          </p:cNvPr>
          <p:cNvSpPr/>
          <p:nvPr/>
        </p:nvSpPr>
        <p:spPr>
          <a:xfrm>
            <a:off x="846283" y="2404419"/>
            <a:ext cx="637200" cy="393600"/>
          </a:xfrm>
          <a:prstGeom prst="homePlate">
            <a:avLst>
              <a:gd name="adj" fmla="val 32030"/>
            </a:avLst>
          </a:prstGeom>
          <a:solidFill>
            <a:schemeClr val="lt1"/>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25" name="Google Shape;372;p39">
            <a:extLst>
              <a:ext uri="{FF2B5EF4-FFF2-40B4-BE49-F238E27FC236}">
                <a16:creationId xmlns="" xmlns:a16="http://schemas.microsoft.com/office/drawing/2014/main" id="{5DEB1909-658A-4FB1-4F00-339664AFB3F4}"/>
              </a:ext>
            </a:extLst>
          </p:cNvPr>
          <p:cNvCxnSpPr/>
          <p:nvPr/>
        </p:nvCxnSpPr>
        <p:spPr>
          <a:xfrm rot="10800000">
            <a:off x="1062193" y="1753544"/>
            <a:ext cx="0" cy="498600"/>
          </a:xfrm>
          <a:prstGeom prst="straightConnector1">
            <a:avLst/>
          </a:prstGeom>
          <a:noFill/>
          <a:ln w="9525" cap="flat" cmpd="sng">
            <a:solidFill>
              <a:srgbClr val="D9D9D9"/>
            </a:solidFill>
            <a:prstDash val="solid"/>
            <a:round/>
            <a:headEnd type="oval" w="med" len="med"/>
            <a:tailEnd type="oval" w="med" len="med"/>
          </a:ln>
        </p:spPr>
      </p:cxnSp>
      <p:sp>
        <p:nvSpPr>
          <p:cNvPr id="27" name="Google Shape;373;p39">
            <a:extLst>
              <a:ext uri="{FF2B5EF4-FFF2-40B4-BE49-F238E27FC236}">
                <a16:creationId xmlns="" xmlns:a16="http://schemas.microsoft.com/office/drawing/2014/main" id="{4E2E09E3-C80A-BF11-F97F-670337F13219}"/>
              </a:ext>
            </a:extLst>
          </p:cNvPr>
          <p:cNvSpPr txBox="1"/>
          <p:nvPr/>
        </p:nvSpPr>
        <p:spPr>
          <a:xfrm>
            <a:off x="913961" y="1176442"/>
            <a:ext cx="376996" cy="4986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200">
                <a:solidFill>
                  <a:schemeClr val="dk2"/>
                </a:solidFill>
                <a:latin typeface="Roboto"/>
                <a:ea typeface="Roboto"/>
                <a:cs typeface="Roboto"/>
                <a:sym typeface="Roboto"/>
              </a:rPr>
              <a:t>Start</a:t>
            </a:r>
            <a:endParaRPr sz="900">
              <a:solidFill>
                <a:schemeClr val="dk2"/>
              </a:solidFill>
              <a:latin typeface="Roboto"/>
              <a:ea typeface="Roboto"/>
              <a:cs typeface="Roboto"/>
              <a:sym typeface="Roboto"/>
            </a:endParaRPr>
          </a:p>
        </p:txBody>
      </p:sp>
      <p:cxnSp>
        <p:nvCxnSpPr>
          <p:cNvPr id="29" name="Google Shape;374;p39">
            <a:extLst>
              <a:ext uri="{FF2B5EF4-FFF2-40B4-BE49-F238E27FC236}">
                <a16:creationId xmlns="" xmlns:a16="http://schemas.microsoft.com/office/drawing/2014/main" id="{1BCCA517-A216-98D6-14B7-4BB6E9E532F1}"/>
              </a:ext>
            </a:extLst>
          </p:cNvPr>
          <p:cNvCxnSpPr/>
          <p:nvPr/>
        </p:nvCxnSpPr>
        <p:spPr>
          <a:xfrm rot="10800000">
            <a:off x="2694592" y="1719101"/>
            <a:ext cx="0" cy="498600"/>
          </a:xfrm>
          <a:prstGeom prst="straightConnector1">
            <a:avLst/>
          </a:prstGeom>
          <a:noFill/>
          <a:ln w="9525" cap="flat" cmpd="sng">
            <a:solidFill>
              <a:srgbClr val="D9D9D9"/>
            </a:solidFill>
            <a:prstDash val="solid"/>
            <a:round/>
            <a:headEnd type="oval" w="med" len="med"/>
            <a:tailEnd type="oval" w="med" len="med"/>
          </a:ln>
        </p:spPr>
      </p:cxnSp>
      <p:sp>
        <p:nvSpPr>
          <p:cNvPr id="31" name="Google Shape;375;p39">
            <a:extLst>
              <a:ext uri="{FF2B5EF4-FFF2-40B4-BE49-F238E27FC236}">
                <a16:creationId xmlns="" xmlns:a16="http://schemas.microsoft.com/office/drawing/2014/main" id="{353C085E-3626-37B5-BA2A-11D297673495}"/>
              </a:ext>
            </a:extLst>
          </p:cNvPr>
          <p:cNvSpPr txBox="1"/>
          <p:nvPr/>
        </p:nvSpPr>
        <p:spPr>
          <a:xfrm>
            <a:off x="2095760" y="1108576"/>
            <a:ext cx="1249500" cy="428124"/>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200">
                <a:solidFill>
                  <a:schemeClr val="dk2"/>
                </a:solidFill>
                <a:latin typeface="Roboto"/>
                <a:ea typeface="Roboto"/>
                <a:cs typeface="Roboto"/>
                <a:sym typeface="Roboto"/>
              </a:rPr>
              <a:t>Final Project Proposal</a:t>
            </a:r>
            <a:endParaRPr sz="1200">
              <a:solidFill>
                <a:schemeClr val="dk2"/>
              </a:solidFill>
              <a:latin typeface="Roboto"/>
              <a:ea typeface="Roboto"/>
              <a:cs typeface="Roboto"/>
              <a:sym typeface="Roboto"/>
            </a:endParaRPr>
          </a:p>
        </p:txBody>
      </p:sp>
      <p:cxnSp>
        <p:nvCxnSpPr>
          <p:cNvPr id="33" name="Google Shape;376;p39">
            <a:extLst>
              <a:ext uri="{FF2B5EF4-FFF2-40B4-BE49-F238E27FC236}">
                <a16:creationId xmlns="" xmlns:a16="http://schemas.microsoft.com/office/drawing/2014/main" id="{287E2A8B-7289-AD3D-9CB0-09E6DA3C4A05}"/>
              </a:ext>
            </a:extLst>
          </p:cNvPr>
          <p:cNvCxnSpPr/>
          <p:nvPr/>
        </p:nvCxnSpPr>
        <p:spPr>
          <a:xfrm rot="10800000">
            <a:off x="4283039" y="1610669"/>
            <a:ext cx="0" cy="498600"/>
          </a:xfrm>
          <a:prstGeom prst="straightConnector1">
            <a:avLst/>
          </a:prstGeom>
          <a:noFill/>
          <a:ln w="9525" cap="flat" cmpd="sng">
            <a:solidFill>
              <a:srgbClr val="D9D9D9"/>
            </a:solidFill>
            <a:prstDash val="solid"/>
            <a:round/>
            <a:headEnd type="oval" w="med" len="med"/>
            <a:tailEnd type="oval" w="med" len="med"/>
          </a:ln>
        </p:spPr>
      </p:cxnSp>
      <p:sp>
        <p:nvSpPr>
          <p:cNvPr id="35" name="Google Shape;377;p39">
            <a:extLst>
              <a:ext uri="{FF2B5EF4-FFF2-40B4-BE49-F238E27FC236}">
                <a16:creationId xmlns="" xmlns:a16="http://schemas.microsoft.com/office/drawing/2014/main" id="{B7ADB74B-F2FE-22F5-1F11-40B9CB45BB76}"/>
              </a:ext>
            </a:extLst>
          </p:cNvPr>
          <p:cNvSpPr txBox="1"/>
          <p:nvPr/>
        </p:nvSpPr>
        <p:spPr>
          <a:xfrm>
            <a:off x="3770505" y="1019803"/>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200">
                <a:solidFill>
                  <a:schemeClr val="dk2"/>
                </a:solidFill>
                <a:latin typeface="Roboto"/>
                <a:ea typeface="Roboto"/>
                <a:cs typeface="Roboto"/>
                <a:sym typeface="Roboto"/>
              </a:rPr>
              <a:t>Data Exploration and Visualization</a:t>
            </a:r>
            <a:endParaRPr sz="1200">
              <a:solidFill>
                <a:schemeClr val="dk2"/>
              </a:solidFill>
              <a:latin typeface="Roboto"/>
              <a:ea typeface="Roboto"/>
              <a:cs typeface="Roboto"/>
              <a:sym typeface="Roboto"/>
            </a:endParaRPr>
          </a:p>
        </p:txBody>
      </p:sp>
      <p:cxnSp>
        <p:nvCxnSpPr>
          <p:cNvPr id="37" name="Google Shape;378;p39">
            <a:extLst>
              <a:ext uri="{FF2B5EF4-FFF2-40B4-BE49-F238E27FC236}">
                <a16:creationId xmlns="" xmlns:a16="http://schemas.microsoft.com/office/drawing/2014/main" id="{6C79EE47-76AC-DF47-D2A1-C3F243263D88}"/>
              </a:ext>
            </a:extLst>
          </p:cNvPr>
          <p:cNvCxnSpPr/>
          <p:nvPr/>
        </p:nvCxnSpPr>
        <p:spPr>
          <a:xfrm rot="10800000">
            <a:off x="5933095" y="1804158"/>
            <a:ext cx="0" cy="498600"/>
          </a:xfrm>
          <a:prstGeom prst="straightConnector1">
            <a:avLst/>
          </a:prstGeom>
          <a:noFill/>
          <a:ln w="9525" cap="flat" cmpd="sng">
            <a:solidFill>
              <a:srgbClr val="D9D9D9"/>
            </a:solidFill>
            <a:prstDash val="solid"/>
            <a:round/>
            <a:headEnd type="oval" w="med" len="med"/>
            <a:tailEnd type="oval" w="med" len="med"/>
          </a:ln>
        </p:spPr>
      </p:cxnSp>
      <p:sp>
        <p:nvSpPr>
          <p:cNvPr id="39" name="Google Shape;379;p39">
            <a:extLst>
              <a:ext uri="{FF2B5EF4-FFF2-40B4-BE49-F238E27FC236}">
                <a16:creationId xmlns="" xmlns:a16="http://schemas.microsoft.com/office/drawing/2014/main" id="{E8DAB687-7C73-98D1-DC77-F4981D8D368E}"/>
              </a:ext>
            </a:extLst>
          </p:cNvPr>
          <p:cNvSpPr txBox="1"/>
          <p:nvPr/>
        </p:nvSpPr>
        <p:spPr>
          <a:xfrm>
            <a:off x="5316887" y="1057785"/>
            <a:ext cx="1793323" cy="749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200">
                <a:solidFill>
                  <a:schemeClr val="dk2"/>
                </a:solidFill>
                <a:latin typeface="Roboto"/>
                <a:ea typeface="Roboto"/>
                <a:cs typeface="Roboto"/>
                <a:sym typeface="Roboto"/>
              </a:rPr>
              <a:t>Implementation of Selected Models and Performance Evaluation/Interpretation</a:t>
            </a:r>
            <a:endParaRPr sz="1200">
              <a:solidFill>
                <a:schemeClr val="dk2"/>
              </a:solidFill>
              <a:latin typeface="Roboto"/>
              <a:ea typeface="Roboto"/>
              <a:cs typeface="Roboto"/>
              <a:sym typeface="Roboto"/>
            </a:endParaRPr>
          </a:p>
        </p:txBody>
      </p:sp>
      <p:cxnSp>
        <p:nvCxnSpPr>
          <p:cNvPr id="41" name="Google Shape;380;p39">
            <a:extLst>
              <a:ext uri="{FF2B5EF4-FFF2-40B4-BE49-F238E27FC236}">
                <a16:creationId xmlns="" xmlns:a16="http://schemas.microsoft.com/office/drawing/2014/main" id="{D1B2EB02-CEEF-C541-5244-B96BEC574AE5}"/>
              </a:ext>
            </a:extLst>
          </p:cNvPr>
          <p:cNvCxnSpPr/>
          <p:nvPr/>
        </p:nvCxnSpPr>
        <p:spPr>
          <a:xfrm rot="10800000">
            <a:off x="7626233" y="1681504"/>
            <a:ext cx="0" cy="498600"/>
          </a:xfrm>
          <a:prstGeom prst="straightConnector1">
            <a:avLst/>
          </a:prstGeom>
          <a:noFill/>
          <a:ln w="9525" cap="flat" cmpd="sng">
            <a:solidFill>
              <a:srgbClr val="D9D9D9"/>
            </a:solidFill>
            <a:prstDash val="solid"/>
            <a:round/>
            <a:headEnd type="oval" w="med" len="med"/>
            <a:tailEnd type="oval" w="med" len="med"/>
          </a:ln>
        </p:spPr>
      </p:cxnSp>
      <p:sp>
        <p:nvSpPr>
          <p:cNvPr id="43" name="Google Shape;381;p39">
            <a:extLst>
              <a:ext uri="{FF2B5EF4-FFF2-40B4-BE49-F238E27FC236}">
                <a16:creationId xmlns="" xmlns:a16="http://schemas.microsoft.com/office/drawing/2014/main" id="{7A538D64-C267-283C-44D0-91BEB3B4D7F4}"/>
              </a:ext>
            </a:extLst>
          </p:cNvPr>
          <p:cNvSpPr txBox="1"/>
          <p:nvPr/>
        </p:nvSpPr>
        <p:spPr>
          <a:xfrm>
            <a:off x="7298950" y="1078734"/>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200">
                <a:solidFill>
                  <a:schemeClr val="dk2"/>
                </a:solidFill>
                <a:latin typeface="Roboto"/>
                <a:ea typeface="Roboto"/>
                <a:cs typeface="Roboto"/>
                <a:sym typeface="Roboto"/>
              </a:rPr>
              <a:t>Project Report and Code Submission</a:t>
            </a:r>
            <a:endParaRPr sz="1200">
              <a:solidFill>
                <a:schemeClr val="dk2"/>
              </a:solidFill>
              <a:latin typeface="Roboto"/>
              <a:ea typeface="Roboto"/>
              <a:cs typeface="Roboto"/>
              <a:sym typeface="Roboto"/>
            </a:endParaRPr>
          </a:p>
        </p:txBody>
      </p:sp>
      <p:cxnSp>
        <p:nvCxnSpPr>
          <p:cNvPr id="45" name="Google Shape;384;p39">
            <a:extLst>
              <a:ext uri="{FF2B5EF4-FFF2-40B4-BE49-F238E27FC236}">
                <a16:creationId xmlns="" xmlns:a16="http://schemas.microsoft.com/office/drawing/2014/main" id="{EE3E6DB2-A4FD-E1A7-E09F-DA768D53AE03}"/>
              </a:ext>
            </a:extLst>
          </p:cNvPr>
          <p:cNvCxnSpPr/>
          <p:nvPr/>
        </p:nvCxnSpPr>
        <p:spPr>
          <a:xfrm rot="10800000">
            <a:off x="1778075" y="2882332"/>
            <a:ext cx="0" cy="498600"/>
          </a:xfrm>
          <a:prstGeom prst="straightConnector1">
            <a:avLst/>
          </a:prstGeom>
          <a:noFill/>
          <a:ln w="9525" cap="flat" cmpd="sng">
            <a:solidFill>
              <a:srgbClr val="D9D9D9"/>
            </a:solidFill>
            <a:prstDash val="solid"/>
            <a:round/>
            <a:headEnd type="oval" w="med" len="med"/>
            <a:tailEnd type="oval" w="med" len="med"/>
          </a:ln>
        </p:spPr>
      </p:cxnSp>
      <p:sp>
        <p:nvSpPr>
          <p:cNvPr id="47" name="Google Shape;385;p39">
            <a:extLst>
              <a:ext uri="{FF2B5EF4-FFF2-40B4-BE49-F238E27FC236}">
                <a16:creationId xmlns="" xmlns:a16="http://schemas.microsoft.com/office/drawing/2014/main" id="{B713B9B3-4EAD-8AE4-453C-32FDF687A4AD}"/>
              </a:ext>
            </a:extLst>
          </p:cNvPr>
          <p:cNvSpPr txBox="1"/>
          <p:nvPr/>
        </p:nvSpPr>
        <p:spPr>
          <a:xfrm>
            <a:off x="1369548" y="3480711"/>
            <a:ext cx="1249500" cy="35292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solidFill>
                  <a:schemeClr val="dk2"/>
                </a:solidFill>
                <a:latin typeface="Roboto"/>
                <a:ea typeface="Roboto"/>
                <a:cs typeface="Roboto"/>
                <a:sym typeface="Roboto"/>
              </a:rPr>
              <a:t>Initial Project Proposal</a:t>
            </a:r>
            <a:endParaRPr sz="1200">
              <a:solidFill>
                <a:schemeClr val="dk2"/>
              </a:solidFill>
              <a:latin typeface="Roboto"/>
              <a:ea typeface="Roboto"/>
              <a:cs typeface="Roboto"/>
              <a:sym typeface="Roboto"/>
            </a:endParaRPr>
          </a:p>
        </p:txBody>
      </p:sp>
      <p:cxnSp>
        <p:nvCxnSpPr>
          <p:cNvPr id="49" name="Google Shape;386;p39">
            <a:extLst>
              <a:ext uri="{FF2B5EF4-FFF2-40B4-BE49-F238E27FC236}">
                <a16:creationId xmlns="" xmlns:a16="http://schemas.microsoft.com/office/drawing/2014/main" id="{EB91E900-C9D0-594A-2A74-DCE20963C283}"/>
              </a:ext>
            </a:extLst>
          </p:cNvPr>
          <p:cNvCxnSpPr/>
          <p:nvPr/>
        </p:nvCxnSpPr>
        <p:spPr>
          <a:xfrm rot="10800000">
            <a:off x="3339673" y="2981849"/>
            <a:ext cx="0" cy="498600"/>
          </a:xfrm>
          <a:prstGeom prst="straightConnector1">
            <a:avLst/>
          </a:prstGeom>
          <a:noFill/>
          <a:ln w="9525" cap="flat" cmpd="sng">
            <a:solidFill>
              <a:srgbClr val="D9D9D9"/>
            </a:solidFill>
            <a:prstDash val="solid"/>
            <a:round/>
            <a:headEnd type="oval" w="med" len="med"/>
            <a:tailEnd type="oval" w="med" len="med"/>
          </a:ln>
        </p:spPr>
      </p:cxnSp>
      <p:sp>
        <p:nvSpPr>
          <p:cNvPr id="51" name="Google Shape;387;p39">
            <a:extLst>
              <a:ext uri="{FF2B5EF4-FFF2-40B4-BE49-F238E27FC236}">
                <a16:creationId xmlns="" xmlns:a16="http://schemas.microsoft.com/office/drawing/2014/main" id="{97FC5800-1317-F6E0-8A73-FDC5900718F1}"/>
              </a:ext>
            </a:extLst>
          </p:cNvPr>
          <p:cNvSpPr txBox="1"/>
          <p:nvPr/>
        </p:nvSpPr>
        <p:spPr>
          <a:xfrm>
            <a:off x="3007772" y="3518799"/>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solidFill>
                  <a:schemeClr val="dk2"/>
                </a:solidFill>
                <a:latin typeface="Roboto"/>
                <a:ea typeface="Roboto"/>
                <a:cs typeface="Roboto"/>
                <a:sym typeface="Roboto"/>
              </a:rPr>
              <a:t>Data Collection and Processing</a:t>
            </a:r>
            <a:endParaRPr sz="1200">
              <a:solidFill>
                <a:schemeClr val="dk2"/>
              </a:solidFill>
              <a:latin typeface="Roboto"/>
              <a:ea typeface="Roboto"/>
              <a:cs typeface="Roboto"/>
              <a:sym typeface="Roboto"/>
            </a:endParaRPr>
          </a:p>
        </p:txBody>
      </p:sp>
      <p:cxnSp>
        <p:nvCxnSpPr>
          <p:cNvPr id="53" name="Google Shape;388;p39">
            <a:extLst>
              <a:ext uri="{FF2B5EF4-FFF2-40B4-BE49-F238E27FC236}">
                <a16:creationId xmlns="" xmlns:a16="http://schemas.microsoft.com/office/drawing/2014/main" id="{EFE26E87-CCF1-07FD-BA56-2B8BE9088952}"/>
              </a:ext>
            </a:extLst>
          </p:cNvPr>
          <p:cNvCxnSpPr/>
          <p:nvPr/>
        </p:nvCxnSpPr>
        <p:spPr>
          <a:xfrm rot="10800000">
            <a:off x="5084702" y="2981849"/>
            <a:ext cx="0" cy="498600"/>
          </a:xfrm>
          <a:prstGeom prst="straightConnector1">
            <a:avLst/>
          </a:prstGeom>
          <a:noFill/>
          <a:ln w="9525" cap="flat" cmpd="sng">
            <a:solidFill>
              <a:srgbClr val="D9D9D9"/>
            </a:solidFill>
            <a:prstDash val="solid"/>
            <a:round/>
            <a:headEnd type="oval" w="med" len="med"/>
            <a:tailEnd type="oval" w="med" len="med"/>
          </a:ln>
        </p:spPr>
      </p:cxnSp>
      <p:sp>
        <p:nvSpPr>
          <p:cNvPr id="55" name="Google Shape;389;p39">
            <a:extLst>
              <a:ext uri="{FF2B5EF4-FFF2-40B4-BE49-F238E27FC236}">
                <a16:creationId xmlns="" xmlns:a16="http://schemas.microsoft.com/office/drawing/2014/main" id="{768FD79C-6A69-2363-C528-A3390F6F3873}"/>
              </a:ext>
            </a:extLst>
          </p:cNvPr>
          <p:cNvSpPr txBox="1"/>
          <p:nvPr/>
        </p:nvSpPr>
        <p:spPr>
          <a:xfrm>
            <a:off x="4645996" y="3518799"/>
            <a:ext cx="1490131"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solidFill>
                  <a:schemeClr val="dk2"/>
                </a:solidFill>
                <a:latin typeface="Roboto"/>
                <a:ea typeface="Roboto"/>
                <a:cs typeface="Roboto"/>
                <a:sym typeface="Roboto"/>
              </a:rPr>
              <a:t>Model Exploration and Model Selection</a:t>
            </a:r>
            <a:endParaRPr sz="1200">
              <a:solidFill>
                <a:schemeClr val="dk2"/>
              </a:solidFill>
              <a:latin typeface="Roboto"/>
              <a:ea typeface="Roboto"/>
              <a:cs typeface="Roboto"/>
              <a:sym typeface="Roboto"/>
            </a:endParaRPr>
          </a:p>
        </p:txBody>
      </p:sp>
      <p:cxnSp>
        <p:nvCxnSpPr>
          <p:cNvPr id="57" name="Google Shape;390;p39">
            <a:extLst>
              <a:ext uri="{FF2B5EF4-FFF2-40B4-BE49-F238E27FC236}">
                <a16:creationId xmlns="" xmlns:a16="http://schemas.microsoft.com/office/drawing/2014/main" id="{12D9CA03-F6A9-5278-E9B7-88B22EB7DAD4}"/>
              </a:ext>
            </a:extLst>
          </p:cNvPr>
          <p:cNvCxnSpPr/>
          <p:nvPr/>
        </p:nvCxnSpPr>
        <p:spPr>
          <a:xfrm rot="10800000">
            <a:off x="6783695"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59" name="Google Shape;391;p39">
            <a:extLst>
              <a:ext uri="{FF2B5EF4-FFF2-40B4-BE49-F238E27FC236}">
                <a16:creationId xmlns="" xmlns:a16="http://schemas.microsoft.com/office/drawing/2014/main" id="{DCD51652-B6E6-DB36-F010-144C7A84624F}"/>
              </a:ext>
            </a:extLst>
          </p:cNvPr>
          <p:cNvSpPr txBox="1"/>
          <p:nvPr/>
        </p:nvSpPr>
        <p:spPr>
          <a:xfrm>
            <a:off x="6325587" y="3521838"/>
            <a:ext cx="1448865"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solidFill>
                  <a:schemeClr val="dk2"/>
                </a:solidFill>
                <a:latin typeface="Roboto"/>
                <a:ea typeface="Roboto"/>
                <a:cs typeface="Roboto"/>
                <a:sym typeface="Roboto"/>
              </a:rPr>
              <a:t>Project Presentation Slides and Recording</a:t>
            </a:r>
            <a:endParaRPr sz="1200">
              <a:solidFill>
                <a:schemeClr val="dk2"/>
              </a:solidFill>
              <a:latin typeface="Roboto"/>
              <a:ea typeface="Roboto"/>
              <a:cs typeface="Roboto"/>
              <a:sym typeface="Roboto"/>
            </a:endParaRPr>
          </a:p>
        </p:txBody>
      </p:sp>
      <p:sp>
        <p:nvSpPr>
          <p:cNvPr id="60" name="TextBox 59">
            <a:extLst>
              <a:ext uri="{FF2B5EF4-FFF2-40B4-BE49-F238E27FC236}">
                <a16:creationId xmlns="" xmlns:a16="http://schemas.microsoft.com/office/drawing/2014/main" id="{AFE02C69-CBF2-FFE9-A4AC-C56F4D4294FD}"/>
              </a:ext>
            </a:extLst>
          </p:cNvPr>
          <p:cNvSpPr txBox="1"/>
          <p:nvPr/>
        </p:nvSpPr>
        <p:spPr>
          <a:xfrm>
            <a:off x="252663" y="3899736"/>
            <a:ext cx="8849225" cy="9002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Crime is a worldwide issue that can harm a country in both social and economic terms. Controlling crime is an unavoidable </a:t>
            </a:r>
            <a:r>
              <a:rPr lang="en-US" sz="1050" err="1"/>
              <a:t>step.We</a:t>
            </a:r>
            <a:r>
              <a:rPr lang="en-US" sz="1050"/>
              <a:t> all know how difficult it is to expose criminals and the vulnerable areas that are constantly impacted by their wrongdoings in the digital </a:t>
            </a:r>
            <a:r>
              <a:rPr lang="en-US" sz="1050" err="1"/>
              <a:t>world.The</a:t>
            </a:r>
            <a:r>
              <a:rPr lang="en-US" sz="1050"/>
              <a:t> difficulty of investigating large amounts of data about crimes and criminals has become a major challenge for police officials. An approach that can classify, investigate, and forecast crimes is required to help reduce crime rates. Data Mining techniques or algorithms will be applied to understand which are the areas that are prone to crime and profiling of the individuals involved in committing the crime will be done. </a:t>
            </a:r>
          </a:p>
        </p:txBody>
      </p:sp>
    </p:spTree>
    <p:extLst>
      <p:ext uri="{BB962C8B-B14F-4D97-AF65-F5344CB8AC3E}">
        <p14:creationId xmlns:p14="http://schemas.microsoft.com/office/powerpoint/2010/main" val="3156735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Setting</a:t>
            </a:r>
            <a:endParaRPr/>
          </a:p>
        </p:txBody>
      </p:sp>
      <p:sp>
        <p:nvSpPr>
          <p:cNvPr id="144" name="Google Shape;144;p18"/>
          <p:cNvSpPr txBox="1">
            <a:spLocks noGrp="1"/>
          </p:cNvSpPr>
          <p:nvPr>
            <p:ph type="body" idx="1"/>
          </p:nvPr>
        </p:nvSpPr>
        <p:spPr>
          <a:xfrm>
            <a:off x="1104900" y="1697755"/>
            <a:ext cx="7581900" cy="3648300"/>
          </a:xfrm>
          <a:prstGeom prst="rect">
            <a:avLst/>
          </a:prstGeom>
        </p:spPr>
        <p:txBody>
          <a:bodyPr spcFirstLastPara="1" wrap="square" lIns="91425" tIns="91425" rIns="91425" bIns="91425" anchor="t" anchorCtr="0">
            <a:noAutofit/>
          </a:bodyPr>
          <a:lstStyle/>
          <a:p>
            <a:r>
              <a:rPr lang="en-US" sz="1800"/>
              <a:t>This is a breakdown of every arrest made in New York City by the NYPD.</a:t>
            </a:r>
          </a:p>
          <a:p>
            <a:r>
              <a:rPr lang="en-US" sz="1800"/>
              <a:t>Every quarter, this data is manually extracted and reviewed by the Office of Management Analysis and Planning.</a:t>
            </a:r>
          </a:p>
          <a:p>
            <a:r>
              <a:rPr lang="en-US" sz="1800"/>
              <a:t>Each record represents an arrest made by the NYPD in NYC and contains information about the type of crime, the location, and the time of enforcement.</a:t>
            </a:r>
          </a:p>
          <a:p>
            <a:r>
              <a:rPr lang="en-US" sz="1800"/>
              <a:t>Additionally, information about suspect demographics is included.</a:t>
            </a:r>
            <a:endParaRPr sz="1800"/>
          </a:p>
        </p:txBody>
      </p:sp>
      <p:sp>
        <p:nvSpPr>
          <p:cNvPr id="145" name="Google Shape;145;p1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4</a:t>
            </a:fld>
            <a:endParaRPr lang="en-US" sz="12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Setting</a:t>
            </a:r>
            <a:endParaRPr/>
          </a:p>
        </p:txBody>
      </p:sp>
      <p:sp>
        <p:nvSpPr>
          <p:cNvPr id="144" name="Google Shape;144;p18"/>
          <p:cNvSpPr txBox="1">
            <a:spLocks noGrp="1"/>
          </p:cNvSpPr>
          <p:nvPr>
            <p:ph type="body" idx="1"/>
          </p:nvPr>
        </p:nvSpPr>
        <p:spPr>
          <a:xfrm>
            <a:off x="781050" y="1137582"/>
            <a:ext cx="7581900" cy="3648300"/>
          </a:xfrm>
          <a:prstGeom prst="rect">
            <a:avLst/>
          </a:prstGeom>
        </p:spPr>
        <p:txBody>
          <a:bodyPr spcFirstLastPara="1" wrap="square" lIns="91425" tIns="91425" rIns="91425" bIns="91425" anchor="t" anchorCtr="0">
            <a:noAutofit/>
          </a:bodyPr>
          <a:lstStyle/>
          <a:p>
            <a:pPr marL="38100" indent="0">
              <a:buNone/>
            </a:pPr>
            <a:r>
              <a:rPr lang="en-US" sz="1800"/>
              <a:t>As the setting in the previous slide suggests, we are in possession of data in regards of the crime rates reported by the NYPD during the year 2021.</a:t>
            </a:r>
          </a:p>
          <a:p>
            <a:r>
              <a:rPr lang="en-US" sz="1800"/>
              <a:t>We can use the same to display insights on:</a:t>
            </a:r>
          </a:p>
          <a:p>
            <a:r>
              <a:rPr lang="en-US" sz="1800"/>
              <a:t>The crime type (Rape, Assault, etc.) that is frequently occurring.</a:t>
            </a:r>
          </a:p>
          <a:p>
            <a:r>
              <a:rPr lang="en-US" sz="1800"/>
              <a:t>The age groups most likely to commit the crimes.</a:t>
            </a:r>
          </a:p>
          <a:p>
            <a:r>
              <a:rPr lang="en-US" sz="1800"/>
              <a:t>The gender and race category mostly involved in the crimes throughout the city.</a:t>
            </a:r>
            <a:endParaRPr sz="1800"/>
          </a:p>
        </p:txBody>
      </p:sp>
      <p:sp>
        <p:nvSpPr>
          <p:cNvPr id="145" name="Google Shape;145;p1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5</a:t>
            </a:fld>
            <a:endParaRPr lang="en-US" sz="1200"/>
          </a:p>
        </p:txBody>
      </p:sp>
    </p:spTree>
    <p:extLst>
      <p:ext uri="{BB962C8B-B14F-4D97-AF65-F5344CB8AC3E}">
        <p14:creationId xmlns:p14="http://schemas.microsoft.com/office/powerpoint/2010/main" val="23102753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Definition</a:t>
            </a:r>
            <a:endParaRPr/>
          </a:p>
        </p:txBody>
      </p:sp>
      <p:sp>
        <p:nvSpPr>
          <p:cNvPr id="144" name="Google Shape;144;p18"/>
          <p:cNvSpPr txBox="1">
            <a:spLocks noGrp="1"/>
          </p:cNvSpPr>
          <p:nvPr>
            <p:ph type="body" idx="1"/>
          </p:nvPr>
        </p:nvSpPr>
        <p:spPr>
          <a:xfrm>
            <a:off x="781050" y="1104630"/>
            <a:ext cx="7581900" cy="3648300"/>
          </a:xfrm>
          <a:prstGeom prst="rect">
            <a:avLst/>
          </a:prstGeom>
        </p:spPr>
        <p:txBody>
          <a:bodyPr spcFirstLastPara="1" wrap="square" lIns="91425" tIns="91425" rIns="91425" bIns="91425" anchor="t" anchorCtr="0">
            <a:noAutofit/>
          </a:bodyPr>
          <a:lstStyle/>
          <a:p>
            <a:r>
              <a:rPr lang="en-US" sz="1600"/>
              <a:t>Crime is a worldwide issue that can harm a country in both social and economic terms and controlling crime is an unavoidable step. </a:t>
            </a:r>
            <a:endParaRPr lang="en-US"/>
          </a:p>
          <a:p>
            <a:r>
              <a:rPr lang="en-US" sz="1600"/>
              <a:t>It is required for a nation’s welfare and long-term development. </a:t>
            </a:r>
          </a:p>
          <a:p>
            <a:r>
              <a:rPr lang="en-US" sz="1600"/>
              <a:t>We all know how difficult it is to expose criminals and the vulnerable areas that are constantly impacted by their wrongdoings in the world. </a:t>
            </a:r>
          </a:p>
          <a:p>
            <a:r>
              <a:rPr lang="en-US" sz="1600"/>
              <a:t>Data mining provides us with several practical and convenient methods for evaluating large and diverse sets of information. </a:t>
            </a:r>
          </a:p>
          <a:p>
            <a:r>
              <a:rPr lang="en-US" sz="1600"/>
              <a:t>It assists organizations and users in uncovering hidden information from a large database of criminal records to investigate, control, and prevent crime. </a:t>
            </a:r>
          </a:p>
          <a:p>
            <a:r>
              <a:rPr lang="en-US" sz="1600"/>
              <a:t>Several researchers and data analysts contributed their time and expertise to the field of data mining.</a:t>
            </a:r>
            <a:endParaRPr sz="1600"/>
          </a:p>
        </p:txBody>
      </p:sp>
      <p:sp>
        <p:nvSpPr>
          <p:cNvPr id="145" name="Google Shape;145;p1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6</a:t>
            </a:fld>
            <a:endParaRPr lang="en-US" sz="1200"/>
          </a:p>
        </p:txBody>
      </p:sp>
    </p:spTree>
    <p:extLst>
      <p:ext uri="{BB962C8B-B14F-4D97-AF65-F5344CB8AC3E}">
        <p14:creationId xmlns:p14="http://schemas.microsoft.com/office/powerpoint/2010/main" val="33751375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Sources</a:t>
            </a:r>
            <a:endParaRPr/>
          </a:p>
        </p:txBody>
      </p:sp>
      <p:sp>
        <p:nvSpPr>
          <p:cNvPr id="144" name="Google Shape;144;p18"/>
          <p:cNvSpPr txBox="1">
            <a:spLocks noGrp="1"/>
          </p:cNvSpPr>
          <p:nvPr>
            <p:ph type="body" idx="1"/>
          </p:nvPr>
        </p:nvSpPr>
        <p:spPr>
          <a:xfrm>
            <a:off x="931946" y="1119711"/>
            <a:ext cx="7581900" cy="3648300"/>
          </a:xfrm>
          <a:prstGeom prst="rect">
            <a:avLst/>
          </a:prstGeom>
        </p:spPr>
        <p:txBody>
          <a:bodyPr spcFirstLastPara="1" wrap="square" lIns="91425" tIns="91425" rIns="91425" bIns="91425" anchor="t" anchorCtr="0">
            <a:noAutofit/>
          </a:bodyPr>
          <a:lstStyle/>
          <a:p>
            <a:pPr lvl="0">
              <a:buFont typeface="Wingdings" panose="05000000000000000000" pitchFamily="2" charset="2"/>
              <a:buChar char="Ø"/>
            </a:pPr>
            <a:endParaRPr lang="en-IN" sz="1600"/>
          </a:p>
          <a:p>
            <a:pPr>
              <a:buFont typeface="Wingdings" panose="05000000000000000000" pitchFamily="2" charset="2"/>
              <a:buChar char="Ø"/>
            </a:pPr>
            <a:r>
              <a:rPr lang="en-IN" sz="1600"/>
              <a:t>Website Link: </a:t>
            </a:r>
            <a:r>
              <a:rPr lang="en-US" sz="1600">
                <a:hlinkClick r:id="rId3"/>
              </a:rPr>
              <a:t>NYPD Arrest Data (Year to Date) | NYC Open Data (cityofnewyork.us)</a:t>
            </a:r>
            <a:r>
              <a:rPr lang="en-US" sz="1600"/>
              <a:t> </a:t>
            </a:r>
            <a:endParaRPr lang="en-IN" sz="1600"/>
          </a:p>
          <a:p>
            <a:pPr lvl="0">
              <a:buFont typeface="Wingdings" panose="05000000000000000000" pitchFamily="2" charset="2"/>
              <a:buChar char="Ø"/>
            </a:pPr>
            <a:endParaRPr lang="en-IN" sz="1600"/>
          </a:p>
          <a:p>
            <a:pPr>
              <a:buFont typeface="Wingdings" panose="05000000000000000000" pitchFamily="2" charset="2"/>
              <a:buChar char="Ø"/>
            </a:pPr>
            <a:r>
              <a:rPr lang="en-IN" sz="1600"/>
              <a:t> Agency: Police Department NYPD.</a:t>
            </a:r>
          </a:p>
          <a:p>
            <a:pPr marL="38100" indent="0">
              <a:buNone/>
            </a:pPr>
            <a:endParaRPr lang="en-IN" sz="1600"/>
          </a:p>
          <a:p>
            <a:pPr>
              <a:buFont typeface="Wingdings" panose="05000000000000000000" pitchFamily="2" charset="2"/>
              <a:buChar char="Ø"/>
            </a:pPr>
            <a:r>
              <a:rPr lang="en-IN" sz="1600"/>
              <a:t>Dataset Owner: NYC Open Data </a:t>
            </a:r>
          </a:p>
          <a:p>
            <a:pPr>
              <a:buFont typeface="Wingdings" panose="05000000000000000000" pitchFamily="2" charset="2"/>
              <a:buChar char="Ø"/>
            </a:pPr>
            <a:endParaRPr lang="en-IN" sz="1600"/>
          </a:p>
          <a:p>
            <a:pPr>
              <a:buFont typeface="Wingdings" panose="05000000000000000000" pitchFamily="2" charset="2"/>
              <a:buChar char="Ø"/>
            </a:pPr>
            <a:r>
              <a:rPr lang="en-IN" sz="1600"/>
              <a:t>Update Frequency: Quarterly</a:t>
            </a:r>
          </a:p>
          <a:p>
            <a:pPr>
              <a:buFont typeface="Wingdings" panose="05000000000000000000" pitchFamily="2" charset="2"/>
              <a:buChar char="Ø"/>
            </a:pPr>
            <a:endParaRPr lang="en-IN" sz="1600"/>
          </a:p>
          <a:p>
            <a:pPr lvl="0" algn="l">
              <a:spcBef>
                <a:spcPts val="600"/>
              </a:spcBef>
              <a:spcAft>
                <a:spcPts val="0"/>
              </a:spcAft>
              <a:buSzPts val="3000"/>
              <a:buFont typeface="Wingdings" panose="05000000000000000000" pitchFamily="2" charset="2"/>
              <a:buChar char="Ø"/>
            </a:pPr>
            <a:endParaRPr lang="en-IN" sz="1600"/>
          </a:p>
          <a:p>
            <a:pPr marL="38100" lvl="0" indent="0" algn="l" rtl="0">
              <a:spcBef>
                <a:spcPts val="600"/>
              </a:spcBef>
              <a:spcAft>
                <a:spcPts val="0"/>
              </a:spcAft>
              <a:buSzPts val="3000"/>
              <a:buNone/>
            </a:pPr>
            <a:endParaRPr lang="en-IN" sz="1600"/>
          </a:p>
          <a:p>
            <a:pPr marL="38100" indent="0">
              <a:buNone/>
            </a:pPr>
            <a:endParaRPr lang="en-IN" sz="1600"/>
          </a:p>
          <a:p>
            <a:pPr marL="38100" indent="0">
              <a:buNone/>
            </a:pPr>
            <a:endParaRPr lang="en-IN" sz="1600"/>
          </a:p>
          <a:p>
            <a:pPr marL="38100" indent="0">
              <a:buNone/>
            </a:pPr>
            <a:endParaRPr lang="en-US" sz="1500"/>
          </a:p>
          <a:p>
            <a:pPr marL="38100" indent="0">
              <a:buNone/>
            </a:pPr>
            <a:endParaRPr lang="en-US" sz="1500"/>
          </a:p>
        </p:txBody>
      </p:sp>
      <p:sp>
        <p:nvSpPr>
          <p:cNvPr id="145" name="Google Shape;145;p1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7</a:t>
            </a:fld>
            <a:endParaRPr lang="en-US" sz="1200"/>
          </a:p>
        </p:txBody>
      </p:sp>
    </p:spTree>
    <p:extLst>
      <p:ext uri="{BB962C8B-B14F-4D97-AF65-F5344CB8AC3E}">
        <p14:creationId xmlns:p14="http://schemas.microsoft.com/office/powerpoint/2010/main" val="16591011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Description</a:t>
            </a:r>
            <a:endParaRPr/>
          </a:p>
        </p:txBody>
      </p:sp>
      <p:sp>
        <p:nvSpPr>
          <p:cNvPr id="145" name="Google Shape;145;p1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8</a:t>
            </a:fld>
            <a:endParaRPr lang="en-US" sz="1200"/>
          </a:p>
        </p:txBody>
      </p:sp>
      <p:graphicFrame>
        <p:nvGraphicFramePr>
          <p:cNvPr id="4" name="Table 3"/>
          <p:cNvGraphicFramePr>
            <a:graphicFrameLocks noGrp="1"/>
          </p:cNvGraphicFramePr>
          <p:nvPr>
            <p:extLst>
              <p:ext uri="{D42A27DB-BD31-4B8C-83A1-F6EECF244321}">
                <p14:modId xmlns:p14="http://schemas.microsoft.com/office/powerpoint/2010/main" val="192947357"/>
              </p:ext>
            </p:extLst>
          </p:nvPr>
        </p:nvGraphicFramePr>
        <p:xfrm>
          <a:off x="1481470" y="991551"/>
          <a:ext cx="6096000" cy="741680"/>
        </p:xfrm>
        <a:graphic>
          <a:graphicData uri="http://schemas.openxmlformats.org/drawingml/2006/table">
            <a:tbl>
              <a:tblPr firstRow="1" bandRow="1">
                <a:tableStyleId>{AF57B9CE-27B7-45A4-9341-B09BDB51A24E}</a:tableStyleId>
              </a:tblPr>
              <a:tblGrid>
                <a:gridCol w="2032000">
                  <a:extLst>
                    <a:ext uri="{9D8B030D-6E8A-4147-A177-3AD203B41FA5}">
                      <a16:colId xmlns="" xmlns:a16="http://schemas.microsoft.com/office/drawing/2014/main" val="20000"/>
                    </a:ext>
                  </a:extLst>
                </a:gridCol>
                <a:gridCol w="2032000">
                  <a:extLst>
                    <a:ext uri="{9D8B030D-6E8A-4147-A177-3AD203B41FA5}">
                      <a16:colId xmlns="" xmlns:a16="http://schemas.microsoft.com/office/drawing/2014/main" val="20001"/>
                    </a:ext>
                  </a:extLst>
                </a:gridCol>
                <a:gridCol w="2032000">
                  <a:extLst>
                    <a:ext uri="{9D8B030D-6E8A-4147-A177-3AD203B41FA5}">
                      <a16:colId xmlns="" xmlns:a16="http://schemas.microsoft.com/office/drawing/2014/main" val="20002"/>
                    </a:ext>
                  </a:extLst>
                </a:gridCol>
              </a:tblGrid>
              <a:tr h="370840">
                <a:tc>
                  <a:txBody>
                    <a:bodyPr/>
                    <a:lstStyle/>
                    <a:p>
                      <a:r>
                        <a:rPr lang="en-US" sz="1200"/>
                        <a:t>Rows</a:t>
                      </a:r>
                      <a:endParaRPr lang="en-IN" sz="1200"/>
                    </a:p>
                  </a:txBody>
                  <a:tcPr/>
                </a:tc>
                <a:tc>
                  <a:txBody>
                    <a:bodyPr/>
                    <a:lstStyle/>
                    <a:p>
                      <a:r>
                        <a:rPr lang="en-US" sz="1200"/>
                        <a:t>Columns</a:t>
                      </a:r>
                      <a:endParaRPr lang="en-IN" sz="1200"/>
                    </a:p>
                  </a:txBody>
                  <a:tcPr/>
                </a:tc>
                <a:tc>
                  <a:txBody>
                    <a:bodyPr/>
                    <a:lstStyle/>
                    <a:p>
                      <a:r>
                        <a:rPr lang="en-US" sz="1200"/>
                        <a:t>Each Row is a</a:t>
                      </a:r>
                      <a:endParaRPr lang="en-IN" sz="1200"/>
                    </a:p>
                  </a:txBody>
                  <a:tcPr/>
                </a:tc>
                <a:extLst>
                  <a:ext uri="{0D108BD9-81ED-4DB2-BD59-A6C34878D82A}">
                    <a16:rowId xmlns="" xmlns:a16="http://schemas.microsoft.com/office/drawing/2014/main" val="10000"/>
                  </a:ext>
                </a:extLst>
              </a:tr>
              <a:tr h="370840">
                <a:tc>
                  <a:txBody>
                    <a:bodyPr/>
                    <a:lstStyle/>
                    <a:p>
                      <a:r>
                        <a:rPr lang="en-US" sz="1200"/>
                        <a:t>156K</a:t>
                      </a:r>
                      <a:endParaRPr lang="en-IN" sz="1200"/>
                    </a:p>
                  </a:txBody>
                  <a:tcPr/>
                </a:tc>
                <a:tc>
                  <a:txBody>
                    <a:bodyPr/>
                    <a:lstStyle/>
                    <a:p>
                      <a:r>
                        <a:rPr lang="en-US" sz="1200"/>
                        <a:t>19</a:t>
                      </a:r>
                      <a:endParaRPr lang="en-IN" sz="1200"/>
                    </a:p>
                  </a:txBody>
                  <a:tcPr/>
                </a:tc>
                <a:tc>
                  <a:txBody>
                    <a:bodyPr/>
                    <a:lstStyle/>
                    <a:p>
                      <a:r>
                        <a:rPr lang="en-US" sz="1200"/>
                        <a:t>Arrest in NYC by NYPD</a:t>
                      </a:r>
                      <a:endParaRPr lang="en-IN" sz="1200"/>
                    </a:p>
                  </a:txBody>
                  <a:tcPr/>
                </a:tc>
                <a:extLst>
                  <a:ext uri="{0D108BD9-81ED-4DB2-BD59-A6C34878D82A}">
                    <a16:rowId xmlns="" xmlns:a16="http://schemas.microsoft.com/office/drawing/2014/main" val="10001"/>
                  </a:ext>
                </a:extLst>
              </a:tr>
            </a:tbl>
          </a:graphicData>
        </a:graphic>
      </p:graphicFrame>
      <p:graphicFrame>
        <p:nvGraphicFramePr>
          <p:cNvPr id="6" name="Table 5">
            <a:extLst>
              <a:ext uri="{FF2B5EF4-FFF2-40B4-BE49-F238E27FC236}">
                <a16:creationId xmlns="" xmlns:a16="http://schemas.microsoft.com/office/drawing/2014/main" id="{071F9F3D-969B-742C-ED9A-5BB4461A45AB}"/>
              </a:ext>
            </a:extLst>
          </p:cNvPr>
          <p:cNvGraphicFramePr>
            <a:graphicFrameLocks noGrp="1"/>
          </p:cNvGraphicFramePr>
          <p:nvPr>
            <p:extLst>
              <p:ext uri="{D42A27DB-BD31-4B8C-83A1-F6EECF244321}">
                <p14:modId xmlns:p14="http://schemas.microsoft.com/office/powerpoint/2010/main" val="989072834"/>
              </p:ext>
            </p:extLst>
          </p:nvPr>
        </p:nvGraphicFramePr>
        <p:xfrm>
          <a:off x="1031184" y="1747630"/>
          <a:ext cx="7017485" cy="2918844"/>
        </p:xfrm>
        <a:graphic>
          <a:graphicData uri="http://schemas.openxmlformats.org/drawingml/2006/table">
            <a:tbl>
              <a:tblPr firstRow="1" bandRow="1">
                <a:tableStyleId>{AF57B9CE-27B7-45A4-9341-B09BDB51A24E}</a:tableStyleId>
              </a:tblPr>
              <a:tblGrid>
                <a:gridCol w="1547353">
                  <a:extLst>
                    <a:ext uri="{9D8B030D-6E8A-4147-A177-3AD203B41FA5}">
                      <a16:colId xmlns="" xmlns:a16="http://schemas.microsoft.com/office/drawing/2014/main" val="20000"/>
                    </a:ext>
                  </a:extLst>
                </a:gridCol>
                <a:gridCol w="2061449">
                  <a:extLst>
                    <a:ext uri="{9D8B030D-6E8A-4147-A177-3AD203B41FA5}">
                      <a16:colId xmlns="" xmlns:a16="http://schemas.microsoft.com/office/drawing/2014/main" val="20001"/>
                    </a:ext>
                  </a:extLst>
                </a:gridCol>
                <a:gridCol w="3408683">
                  <a:extLst>
                    <a:ext uri="{9D8B030D-6E8A-4147-A177-3AD203B41FA5}">
                      <a16:colId xmlns="" xmlns:a16="http://schemas.microsoft.com/office/drawing/2014/main" val="20002"/>
                    </a:ext>
                  </a:extLst>
                </a:gridCol>
              </a:tblGrid>
              <a:tr h="194998">
                <a:tc>
                  <a:txBody>
                    <a:bodyPr/>
                    <a:lstStyle/>
                    <a:p>
                      <a:r>
                        <a:rPr lang="en-US" sz="1000" b="0"/>
                        <a:t>Column</a:t>
                      </a:r>
                      <a:r>
                        <a:rPr lang="en-US" sz="1000" b="0" baseline="0"/>
                        <a:t> Name</a:t>
                      </a:r>
                      <a:endParaRPr lang="en-IN" sz="1000" b="0"/>
                    </a:p>
                  </a:txBody>
                  <a:tcPr/>
                </a:tc>
                <a:tc>
                  <a:txBody>
                    <a:bodyPr/>
                    <a:lstStyle/>
                    <a:p>
                      <a:r>
                        <a:rPr lang="en-US" sz="1000"/>
                        <a:t>Description</a:t>
                      </a:r>
                      <a:endParaRPr lang="en-IN" sz="1000"/>
                    </a:p>
                  </a:txBody>
                  <a:tcPr/>
                </a:tc>
                <a:tc>
                  <a:txBody>
                    <a:bodyPr/>
                    <a:lstStyle/>
                    <a:p>
                      <a:r>
                        <a:rPr lang="en-US" sz="1000"/>
                        <a:t>Type</a:t>
                      </a:r>
                      <a:endParaRPr lang="en-IN" sz="1000"/>
                    </a:p>
                  </a:txBody>
                  <a:tcPr/>
                </a:tc>
                <a:extLst>
                  <a:ext uri="{0D108BD9-81ED-4DB2-BD59-A6C34878D82A}">
                    <a16:rowId xmlns="" xmlns:a16="http://schemas.microsoft.com/office/drawing/2014/main" val="10000"/>
                  </a:ext>
                </a:extLst>
              </a:tr>
              <a:tr h="380246">
                <a:tc>
                  <a:txBody>
                    <a:bodyPr/>
                    <a:lstStyle/>
                    <a:p>
                      <a:r>
                        <a:rPr lang="en-IN" sz="1000" b="0" i="0" u="none" strike="noStrike" cap="none">
                          <a:solidFill>
                            <a:srgbClr val="000000"/>
                          </a:solidFill>
                          <a:effectLst/>
                          <a:latin typeface="Arial"/>
                          <a:ea typeface="Arial"/>
                          <a:cs typeface="Arial"/>
                          <a:sym typeface="Arial"/>
                        </a:rPr>
                        <a:t>ARREST_KEY</a:t>
                      </a:r>
                      <a:endParaRPr lang="en-IN" sz="1000" b="0"/>
                    </a:p>
                  </a:txBody>
                  <a:tcPr/>
                </a:tc>
                <a:tc>
                  <a:txBody>
                    <a:bodyPr/>
                    <a:lstStyle/>
                    <a:p>
                      <a:r>
                        <a:rPr lang="en-US" sz="1000" b="0" i="0" u="none" strike="noStrike" cap="none">
                          <a:solidFill>
                            <a:srgbClr val="000000"/>
                          </a:solidFill>
                          <a:effectLst/>
                          <a:latin typeface="Arial"/>
                          <a:ea typeface="Arial"/>
                          <a:cs typeface="Arial"/>
                          <a:sym typeface="Arial"/>
                        </a:rPr>
                        <a:t>Randomly generated persistent ID for each arrest.</a:t>
                      </a:r>
                      <a:endParaRPr lang="en-IN" sz="1000"/>
                    </a:p>
                  </a:txBody>
                  <a:tcPr/>
                </a:tc>
                <a:tc>
                  <a:txBody>
                    <a:bodyPr/>
                    <a:lstStyle/>
                    <a:p>
                      <a:r>
                        <a:rPr lang="en-US" sz="1000"/>
                        <a:t>Text</a:t>
                      </a:r>
                      <a:endParaRPr lang="en-IN" sz="1000"/>
                    </a:p>
                  </a:txBody>
                  <a:tcPr/>
                </a:tc>
                <a:extLst>
                  <a:ext uri="{0D108BD9-81ED-4DB2-BD59-A6C34878D82A}">
                    <a16:rowId xmlns="" xmlns:a16="http://schemas.microsoft.com/office/drawing/2014/main" val="10001"/>
                  </a:ext>
                </a:extLst>
              </a:tr>
              <a:tr h="443620">
                <a:tc>
                  <a:txBody>
                    <a:bodyPr/>
                    <a:lstStyle/>
                    <a:p>
                      <a:r>
                        <a:rPr lang="en-IN" sz="1000" b="0" i="0" u="none" strike="noStrike" cap="none">
                          <a:solidFill>
                            <a:srgbClr val="000000"/>
                          </a:solidFill>
                          <a:effectLst/>
                          <a:latin typeface="Arial"/>
                          <a:ea typeface="Arial"/>
                          <a:cs typeface="Arial"/>
                          <a:sym typeface="Arial"/>
                        </a:rPr>
                        <a:t>ARREST_DATE</a:t>
                      </a:r>
                      <a:endParaRPr lang="en-IN" sz="1000" b="0"/>
                    </a:p>
                  </a:txBody>
                  <a:tcPr/>
                </a:tc>
                <a:tc>
                  <a:txBody>
                    <a:bodyPr/>
                    <a:lstStyle/>
                    <a:p>
                      <a:pPr fontAlgn="base"/>
                      <a:r>
                        <a:rPr lang="en-US" sz="1000">
                          <a:solidFill>
                            <a:srgbClr val="2C2C2C"/>
                          </a:solidFill>
                          <a:effectLst/>
                        </a:rPr>
                        <a:t/>
                      </a:r>
                      <a:br>
                        <a:rPr lang="en-US" sz="1000">
                          <a:solidFill>
                            <a:srgbClr val="2C2C2C"/>
                          </a:solidFill>
                          <a:effectLst/>
                        </a:rPr>
                      </a:br>
                      <a:r>
                        <a:rPr lang="en-US" sz="1000">
                          <a:solidFill>
                            <a:srgbClr val="2C2C2C"/>
                          </a:solidFill>
                          <a:effectLst/>
                        </a:rPr>
                        <a:t>Exact date of arrest for the reported event</a:t>
                      </a:r>
                    </a:p>
                  </a:txBody>
                  <a:tcPr marL="114300" marR="114300" marT="76200" marB="114300" anchor="ctr"/>
                </a:tc>
                <a:tc>
                  <a:txBody>
                    <a:bodyPr/>
                    <a:lstStyle/>
                    <a:p>
                      <a:r>
                        <a:rPr lang="en-US" sz="1000"/>
                        <a:t>Date &amp; Time</a:t>
                      </a:r>
                      <a:endParaRPr lang="en-IN" sz="1000"/>
                    </a:p>
                  </a:txBody>
                  <a:tcPr/>
                </a:tc>
                <a:extLst>
                  <a:ext uri="{0D108BD9-81ED-4DB2-BD59-A6C34878D82A}">
                    <a16:rowId xmlns="" xmlns:a16="http://schemas.microsoft.com/office/drawing/2014/main" val="10002"/>
                  </a:ext>
                </a:extLst>
              </a:tr>
              <a:tr h="594744">
                <a:tc>
                  <a:txBody>
                    <a:bodyPr/>
                    <a:lstStyle/>
                    <a:p>
                      <a:r>
                        <a:rPr lang="en-IN" sz="1000" b="0" i="0" u="none" strike="noStrike" cap="none">
                          <a:solidFill>
                            <a:srgbClr val="000000"/>
                          </a:solidFill>
                          <a:effectLst/>
                          <a:latin typeface="Arial"/>
                          <a:ea typeface="Arial"/>
                          <a:cs typeface="Arial"/>
                          <a:sym typeface="Arial"/>
                        </a:rPr>
                        <a:t>ARREST_BORO</a:t>
                      </a:r>
                      <a:endParaRPr lang="en-IN" sz="1000" b="0"/>
                    </a:p>
                  </a:txBody>
                  <a:tcPr/>
                </a:tc>
                <a:tc>
                  <a:txBody>
                    <a:bodyPr/>
                    <a:lstStyle/>
                    <a:p>
                      <a:r>
                        <a:rPr lang="en-US" sz="1000" b="0" i="0" u="none" strike="noStrike" cap="none">
                          <a:solidFill>
                            <a:srgbClr val="000000"/>
                          </a:solidFill>
                          <a:effectLst/>
                          <a:latin typeface="Arial"/>
                          <a:ea typeface="Arial"/>
                          <a:cs typeface="Arial"/>
                          <a:sym typeface="Arial"/>
                        </a:rPr>
                        <a:t>Borough of arrest. B(Bronx), S(Staten Island), K(Brooklyn), M(Manhattan), Q(Queens)</a:t>
                      </a:r>
                      <a:endParaRPr lang="en-IN" sz="1000"/>
                    </a:p>
                  </a:txBody>
                  <a:tcPr/>
                </a:tc>
                <a:tc>
                  <a:txBody>
                    <a:bodyPr/>
                    <a:lstStyle/>
                    <a:p>
                      <a:r>
                        <a:rPr lang="en-US" sz="1000"/>
                        <a:t>Text</a:t>
                      </a:r>
                      <a:endParaRPr lang="en-IN" sz="1000"/>
                    </a:p>
                  </a:txBody>
                  <a:tcPr/>
                </a:tc>
                <a:extLst>
                  <a:ext uri="{0D108BD9-81ED-4DB2-BD59-A6C34878D82A}">
                    <a16:rowId xmlns="" xmlns:a16="http://schemas.microsoft.com/office/drawing/2014/main" val="10003"/>
                  </a:ext>
                </a:extLst>
              </a:tr>
              <a:tr h="272997">
                <a:tc>
                  <a:txBody>
                    <a:bodyPr/>
                    <a:lstStyle/>
                    <a:p>
                      <a:r>
                        <a:rPr lang="en-IN" sz="1000" b="0" i="0" u="none" strike="noStrike" cap="none">
                          <a:solidFill>
                            <a:srgbClr val="000000"/>
                          </a:solidFill>
                          <a:effectLst/>
                          <a:latin typeface="Arial"/>
                          <a:ea typeface="Arial"/>
                          <a:cs typeface="Arial"/>
                          <a:sym typeface="Arial"/>
                        </a:rPr>
                        <a:t>ARREST_PRECINCT</a:t>
                      </a:r>
                      <a:endParaRPr lang="en-IN" sz="1000" b="0"/>
                    </a:p>
                  </a:txBody>
                  <a:tcPr/>
                </a:tc>
                <a:tc>
                  <a:txBody>
                    <a:bodyPr/>
                    <a:lstStyle/>
                    <a:p>
                      <a:r>
                        <a:rPr lang="en-US" sz="1000" b="0" i="0" u="none" strike="noStrike" cap="none">
                          <a:solidFill>
                            <a:srgbClr val="000000"/>
                          </a:solidFill>
                          <a:effectLst/>
                          <a:latin typeface="Arial"/>
                          <a:ea typeface="Arial"/>
                          <a:cs typeface="Arial"/>
                          <a:sym typeface="Arial"/>
                        </a:rPr>
                        <a:t>Precinct where the arrest occurred</a:t>
                      </a:r>
                      <a:endParaRPr lang="en-IN" sz="1000"/>
                    </a:p>
                  </a:txBody>
                  <a:tcPr/>
                </a:tc>
                <a:tc>
                  <a:txBody>
                    <a:bodyPr/>
                    <a:lstStyle/>
                    <a:p>
                      <a:r>
                        <a:rPr lang="en-US" sz="1000"/>
                        <a:t>Number</a:t>
                      </a:r>
                      <a:endParaRPr lang="en-IN" sz="1000"/>
                    </a:p>
                  </a:txBody>
                  <a:tcPr/>
                </a:tc>
                <a:extLst>
                  <a:ext uri="{0D108BD9-81ED-4DB2-BD59-A6C34878D82A}">
                    <a16:rowId xmlns="" xmlns:a16="http://schemas.microsoft.com/office/drawing/2014/main" val="10004"/>
                  </a:ext>
                </a:extLst>
              </a:tr>
              <a:tr h="272997">
                <a:tc>
                  <a:txBody>
                    <a:bodyPr/>
                    <a:lstStyle/>
                    <a:p>
                      <a:r>
                        <a:rPr lang="en-IN" sz="1000" b="0" i="0" u="none" strike="noStrike" cap="none">
                          <a:solidFill>
                            <a:srgbClr val="000000"/>
                          </a:solidFill>
                          <a:effectLst/>
                          <a:latin typeface="Arial"/>
                          <a:ea typeface="Arial"/>
                          <a:cs typeface="Arial"/>
                          <a:sym typeface="Arial"/>
                        </a:rPr>
                        <a:t>AGE_GROUP</a:t>
                      </a:r>
                      <a:endParaRPr lang="en-IN" sz="1000" b="0"/>
                    </a:p>
                  </a:txBody>
                  <a:tcPr/>
                </a:tc>
                <a:tc>
                  <a:txBody>
                    <a:bodyPr/>
                    <a:lstStyle/>
                    <a:p>
                      <a:r>
                        <a:rPr lang="en-US" sz="1000" b="0" i="0" u="none" strike="noStrike" cap="none">
                          <a:solidFill>
                            <a:srgbClr val="000000"/>
                          </a:solidFill>
                          <a:effectLst/>
                          <a:latin typeface="Arial"/>
                          <a:ea typeface="Arial"/>
                          <a:cs typeface="Arial"/>
                          <a:sym typeface="Arial"/>
                        </a:rPr>
                        <a:t>Perpetrator’s age within a category</a:t>
                      </a:r>
                      <a:endParaRPr lang="en-IN" sz="1000" b="1"/>
                    </a:p>
                  </a:txBody>
                  <a:tcPr/>
                </a:tc>
                <a:tc>
                  <a:txBody>
                    <a:bodyPr/>
                    <a:lstStyle/>
                    <a:p>
                      <a:r>
                        <a:rPr lang="en-US" sz="1000"/>
                        <a:t>Text   </a:t>
                      </a:r>
                      <a:endParaRPr lang="en-IN" sz="1000"/>
                    </a:p>
                  </a:txBody>
                  <a:tcPr/>
                </a:tc>
                <a:extLst>
                  <a:ext uri="{0D108BD9-81ED-4DB2-BD59-A6C34878D82A}">
                    <a16:rowId xmlns="" xmlns:a16="http://schemas.microsoft.com/office/drawing/2014/main" val="10005"/>
                  </a:ext>
                </a:extLst>
              </a:tr>
              <a:tr h="194998">
                <a:tc>
                  <a:txBody>
                    <a:bodyPr/>
                    <a:lstStyle/>
                    <a:p>
                      <a:r>
                        <a:rPr lang="en-IN" sz="1000" b="0" i="0" u="none" strike="noStrike" cap="none">
                          <a:solidFill>
                            <a:srgbClr val="000000"/>
                          </a:solidFill>
                          <a:effectLst/>
                          <a:latin typeface="Arial"/>
                          <a:ea typeface="Arial"/>
                          <a:cs typeface="Arial"/>
                          <a:sym typeface="Arial"/>
                        </a:rPr>
                        <a:t>PERP_RACE</a:t>
                      </a:r>
                      <a:endParaRPr lang="en-IN" sz="1000" b="0"/>
                    </a:p>
                  </a:txBody>
                  <a:tcPr/>
                </a:tc>
                <a:tc>
                  <a:txBody>
                    <a:bodyPr/>
                    <a:lstStyle/>
                    <a:p>
                      <a:r>
                        <a:rPr lang="en-IN" sz="1000" b="0" i="0" u="none" strike="noStrike" cap="none">
                          <a:solidFill>
                            <a:srgbClr val="000000"/>
                          </a:solidFill>
                          <a:effectLst/>
                          <a:latin typeface="Arial"/>
                          <a:ea typeface="Arial"/>
                          <a:cs typeface="Arial"/>
                          <a:sym typeface="Arial"/>
                        </a:rPr>
                        <a:t>Perpetrator’s race description</a:t>
                      </a:r>
                      <a:endParaRPr lang="en-IN" sz="1000"/>
                    </a:p>
                  </a:txBody>
                  <a:tcPr/>
                </a:tc>
                <a:tc>
                  <a:txBody>
                    <a:bodyPr/>
                    <a:lstStyle/>
                    <a:p>
                      <a:r>
                        <a:rPr lang="en-US" sz="1000"/>
                        <a:t>Text</a:t>
                      </a:r>
                      <a:endParaRPr lang="en-IN" sz="100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9257607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8C1A21-9875-A97E-8A6C-F6052470A1DB}"/>
              </a:ext>
            </a:extLst>
          </p:cNvPr>
          <p:cNvSpPr>
            <a:spLocks noGrp="1"/>
          </p:cNvSpPr>
          <p:nvPr>
            <p:ph type="title"/>
          </p:nvPr>
        </p:nvSpPr>
        <p:spPr/>
        <p:txBody>
          <a:bodyPr/>
          <a:lstStyle/>
          <a:p>
            <a:r>
              <a:rPr lang="en-US" sz="2000"/>
              <a:t>Exploratory Data Analysis – Numeric Variable – Univariate Analysis</a:t>
            </a:r>
          </a:p>
        </p:txBody>
      </p:sp>
      <p:sp>
        <p:nvSpPr>
          <p:cNvPr id="3" name="Slide Number Placeholder 2">
            <a:extLst>
              <a:ext uri="{FF2B5EF4-FFF2-40B4-BE49-F238E27FC236}">
                <a16:creationId xmlns="" xmlns:a16="http://schemas.microsoft.com/office/drawing/2014/main" id="{6AC9D824-1D92-7332-A7B7-0CB2463D829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z="1200" dirty="0"/>
              <a:t>9</a:t>
            </a:fld>
            <a:endParaRPr lang="en" sz="1200"/>
          </a:p>
        </p:txBody>
      </p:sp>
      <p:pic>
        <p:nvPicPr>
          <p:cNvPr id="4" name="Picture 4" descr="A blue and white striped window&#10;&#10;Description automatically generated with low confidence">
            <a:extLst>
              <a:ext uri="{FF2B5EF4-FFF2-40B4-BE49-F238E27FC236}">
                <a16:creationId xmlns="" xmlns:a16="http://schemas.microsoft.com/office/drawing/2014/main" id="{771C05A2-6566-22C5-04EA-4395D85775CF}"/>
              </a:ext>
            </a:extLst>
          </p:cNvPr>
          <p:cNvPicPr>
            <a:picLocks noChangeAspect="1"/>
          </p:cNvPicPr>
          <p:nvPr/>
        </p:nvPicPr>
        <p:blipFill>
          <a:blip r:embed="rId2"/>
          <a:stretch>
            <a:fillRect/>
          </a:stretch>
        </p:blipFill>
        <p:spPr>
          <a:xfrm>
            <a:off x="297782" y="1018114"/>
            <a:ext cx="8069522" cy="3571149"/>
          </a:xfrm>
          <a:prstGeom prst="rect">
            <a:avLst/>
          </a:prstGeom>
        </p:spPr>
      </p:pic>
      <p:sp>
        <p:nvSpPr>
          <p:cNvPr id="6" name="TextBox 5">
            <a:extLst>
              <a:ext uri="{FF2B5EF4-FFF2-40B4-BE49-F238E27FC236}">
                <a16:creationId xmlns="" xmlns:a16="http://schemas.microsoft.com/office/drawing/2014/main" id="{28549300-D0A7-93EA-D7F7-001CBF3AA34F}"/>
              </a:ext>
            </a:extLst>
          </p:cNvPr>
          <p:cNvSpPr txBox="1"/>
          <p:nvPr/>
        </p:nvSpPr>
        <p:spPr>
          <a:xfrm>
            <a:off x="1937084" y="4591552"/>
            <a:ext cx="526983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t>Visualizing the distribution of numeric variables using histograms to gain an understanding of the distribution of each attribute in the dataset.</a:t>
            </a:r>
          </a:p>
        </p:txBody>
      </p:sp>
    </p:spTree>
    <p:extLst>
      <p:ext uri="{BB962C8B-B14F-4D97-AF65-F5344CB8AC3E}">
        <p14:creationId xmlns:p14="http://schemas.microsoft.com/office/powerpoint/2010/main" val="4243546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747</Words>
  <Application>Microsoft Office PowerPoint</Application>
  <PresentationFormat>On-screen Show (16:9)</PresentationFormat>
  <Paragraphs>165</Paragraphs>
  <Slides>21</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Wingdings</vt:lpstr>
      <vt:lpstr>Dosis</vt:lpstr>
      <vt:lpstr>Abadi MT Condensed Light</vt:lpstr>
      <vt:lpstr>Titillium Web</vt:lpstr>
      <vt:lpstr>Roboto</vt:lpstr>
      <vt:lpstr>William template</vt:lpstr>
      <vt:lpstr>CRIME RATE NYPD PREDICTION  DATA</vt:lpstr>
      <vt:lpstr>Table of Contents</vt:lpstr>
      <vt:lpstr>Project Overview</vt:lpstr>
      <vt:lpstr>Problem Setting</vt:lpstr>
      <vt:lpstr>Problem Setting</vt:lpstr>
      <vt:lpstr>Problem Definition</vt:lpstr>
      <vt:lpstr>Data Sources</vt:lpstr>
      <vt:lpstr>Data Description</vt:lpstr>
      <vt:lpstr>Exploratory Data Analysis – Numeric Variable – Univariate Analysis</vt:lpstr>
      <vt:lpstr>Exploratory Data Analysis – Numeric Variables – Correlation Analysis</vt:lpstr>
      <vt:lpstr>Exploratory Analysis = Scatter Matrix plot after applying PCA</vt:lpstr>
      <vt:lpstr>Exploratory Analysis – Numeric – Multivariate Analysis</vt:lpstr>
      <vt:lpstr>Exploratory Analysis - Pie Chart </vt:lpstr>
      <vt:lpstr>Exploratory Analysis - Scatter Map Box</vt:lpstr>
      <vt:lpstr>Dimension Reduction and Variable Selection</vt:lpstr>
      <vt:lpstr>Model Exploration and Model Selection Model Building</vt:lpstr>
      <vt:lpstr>Performance Evaluation</vt:lpstr>
      <vt:lpstr>Performance Evaluation</vt:lpstr>
      <vt:lpstr>Project Results</vt:lpstr>
      <vt:lpstr>Impact of the project outcomes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RATE NYPD PREDICTION  DATA</dc:title>
  <cp:lastModifiedBy>Microsoft account</cp:lastModifiedBy>
  <cp:revision>3</cp:revision>
  <dcterms:modified xsi:type="dcterms:W3CDTF">2022-06-21T22:14:28Z</dcterms:modified>
</cp:coreProperties>
</file>